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5"/>
    <p:sldId id="257" r:id="rId66"/>
    <p:sldId id="258" r:id="rId67"/>
    <p:sldId id="259" r:id="rId68"/>
    <p:sldId id="260" r:id="rId69"/>
    <p:sldId id="261" r:id="rId70"/>
    <p:sldId id="262" r:id="rId71"/>
    <p:sldId id="263" r:id="rId72"/>
    <p:sldId id="264" r:id="rId73"/>
    <p:sldId id="265" r:id="rId74"/>
    <p:sldId id="266" r:id="rId75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nonymous Pro" charset="1" panose="02060609030202000504"/>
      <p:regular r:id="rId8"/>
    </p:embeddedFont>
    <p:embeddedFont>
      <p:font typeface="Anonymous Pro Bold" charset="1" panose="02060809030202000504"/>
      <p:regular r:id="rId9"/>
    </p:embeddedFont>
    <p:embeddedFont>
      <p:font typeface="Anonymous Pro Italics" charset="1" panose="02060609030202000504"/>
      <p:regular r:id="rId10"/>
    </p:embeddedFont>
    <p:embeddedFont>
      <p:font typeface="Anonymous Pro Bold Italics" charset="1" panose="02060809030202000504"/>
      <p:regular r:id="rId11"/>
    </p:embeddedFont>
    <p:embeddedFont>
      <p:font typeface="Hammersmith One" charset="1" panose="02010703030501060504"/>
      <p:regular r:id="rId12"/>
    </p:embeddedFont>
    <p:embeddedFont>
      <p:font typeface="Arimo" charset="1" panose="020B0604020202020204"/>
      <p:regular r:id="rId13"/>
    </p:embeddedFont>
    <p:embeddedFont>
      <p:font typeface="Arimo Bold" charset="1" panose="020B0704020202020204"/>
      <p:regular r:id="rId14"/>
    </p:embeddedFont>
    <p:embeddedFont>
      <p:font typeface="Arimo Italics" charset="1" panose="020B0604020202090204"/>
      <p:regular r:id="rId15"/>
    </p:embeddedFont>
    <p:embeddedFont>
      <p:font typeface="Arimo Bold Italics" charset="1" panose="020B0704020202090204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  <p:embeddedFont>
      <p:font typeface="DM Sans Italics" charset="1" panose="00000000000000000000"/>
      <p:regular r:id="rId19"/>
    </p:embeddedFont>
    <p:embeddedFont>
      <p:font typeface="DM Sans Bold Italics" charset="1" panose="00000000000000000000"/>
      <p:regular r:id="rId20"/>
    </p:embeddedFont>
    <p:embeddedFont>
      <p:font typeface="Open Sans Extra Bold" charset="1" panose="020B0906030804020204"/>
      <p:regular r:id="rId21"/>
    </p:embeddedFont>
    <p:embeddedFont>
      <p:font typeface="Open Sans Extra Bold Italics" charset="1" panose="020B0906030804020204"/>
      <p:regular r:id="rId22"/>
    </p:embeddedFont>
    <p:embeddedFont>
      <p:font typeface="Belgrano" charset="1" panose="02000000000000000000"/>
      <p:regular r:id="rId23"/>
    </p:embeddedFont>
    <p:embeddedFont>
      <p:font typeface="Arial" charset="1" panose="020B0502020202020204"/>
      <p:regular r:id="rId24"/>
    </p:embeddedFont>
    <p:embeddedFont>
      <p:font typeface="Arial Bold" charset="1" panose="020B0802020202020204"/>
      <p:regular r:id="rId25"/>
    </p:embeddedFont>
    <p:embeddedFont>
      <p:font typeface="Arial Italics" charset="1" panose="020B0502020202090204"/>
      <p:regular r:id="rId26"/>
    </p:embeddedFont>
    <p:embeddedFont>
      <p:font typeface="Arial Bold Italics" charset="1" panose="020B0802020202090204"/>
      <p:regular r:id="rId27"/>
    </p:embeddedFont>
    <p:embeddedFont>
      <p:font typeface="Playfair Display" charset="1" panose="00000500000000000000"/>
      <p:regular r:id="rId28"/>
    </p:embeddedFont>
    <p:embeddedFont>
      <p:font typeface="Playfair Display Bold" charset="1" panose="00000800000000000000"/>
      <p:regular r:id="rId29"/>
    </p:embeddedFont>
    <p:embeddedFont>
      <p:font typeface="Playfair Display Italics" charset="1" panose="00000500000000000000"/>
      <p:regular r:id="rId30"/>
    </p:embeddedFont>
    <p:embeddedFont>
      <p:font typeface="Playfair Display Bold Italics" charset="1" panose="00000800000000000000"/>
      <p:regular r:id="rId31"/>
    </p:embeddedFont>
    <p:embeddedFont>
      <p:font typeface="Playfair Display Heavy" charset="1" panose="00000A00000000000000"/>
      <p:regular r:id="rId32"/>
    </p:embeddedFont>
    <p:embeddedFont>
      <p:font typeface="Playfair Display Heavy Italics" charset="1" panose="00000A00000000000000"/>
      <p:regular r:id="rId33"/>
    </p:embeddedFont>
    <p:embeddedFont>
      <p:font typeface="Clear Sans" charset="1" panose="020B0503030202020304"/>
      <p:regular r:id="rId34"/>
    </p:embeddedFont>
    <p:embeddedFont>
      <p:font typeface="Clear Sans Bold" charset="1" panose="020B0803030202020304"/>
      <p:regular r:id="rId35"/>
    </p:embeddedFont>
    <p:embeddedFont>
      <p:font typeface="Clear Sans Italics" charset="1" panose="020B0503030202090304"/>
      <p:regular r:id="rId36"/>
    </p:embeddedFont>
    <p:embeddedFont>
      <p:font typeface="Clear Sans Bold Italics" charset="1" panose="020B0803030202090304"/>
      <p:regular r:id="rId37"/>
    </p:embeddedFont>
    <p:embeddedFont>
      <p:font typeface="Clear Sans Thin" charset="1" panose="020B0203030202020304"/>
      <p:regular r:id="rId38"/>
    </p:embeddedFont>
    <p:embeddedFont>
      <p:font typeface="Clear Sans Light" charset="1" panose="020B0303030202020304"/>
      <p:regular r:id="rId39"/>
    </p:embeddedFont>
    <p:embeddedFont>
      <p:font typeface="Clear Sans Medium" charset="1" panose="020B0603030202020304"/>
      <p:regular r:id="rId40"/>
    </p:embeddedFont>
    <p:embeddedFont>
      <p:font typeface="Clear Sans Medium Italics" charset="1" panose="020B0603030202090304"/>
      <p:regular r:id="rId41"/>
    </p:embeddedFont>
    <p:embeddedFont>
      <p:font typeface="Hagrid" charset="1" panose="00000500000000000000"/>
      <p:regular r:id="rId42"/>
    </p:embeddedFont>
    <p:embeddedFont>
      <p:font typeface="Hagrid Light" charset="1" panose="00000400000000000000"/>
      <p:regular r:id="rId43"/>
    </p:embeddedFont>
    <p:embeddedFont>
      <p:font typeface="Hagrid Medium" charset="1" panose="00000600000000000000"/>
      <p:regular r:id="rId44"/>
    </p:embeddedFont>
    <p:embeddedFont>
      <p:font typeface="Hagrid Ultra-Bold" charset="1" panose="00000800000000000000"/>
      <p:regular r:id="rId45"/>
    </p:embeddedFont>
    <p:embeddedFont>
      <p:font typeface="Hagrid Heavy" charset="1" panose="00000A00000000000000"/>
      <p:regular r:id="rId46"/>
    </p:embeddedFont>
    <p:embeddedFont>
      <p:font typeface="Hagrid Text" charset="1" panose="00000500000000000000"/>
      <p:regular r:id="rId47"/>
    </p:embeddedFont>
    <p:embeddedFont>
      <p:font typeface="Hagrid Text Bold" charset="1" panose="00000800000000000000"/>
      <p:regular r:id="rId48"/>
    </p:embeddedFont>
    <p:embeddedFont>
      <p:font typeface="Hagrid Text Thin" charset="1" panose="00000200000000000000"/>
      <p:regular r:id="rId49"/>
    </p:embeddedFont>
    <p:embeddedFont>
      <p:font typeface="Hagrid Text Light" charset="1" panose="00000400000000000000"/>
      <p:regular r:id="rId50"/>
    </p:embeddedFont>
    <p:embeddedFont>
      <p:font typeface="Hagrid Text Heavy" charset="1" panose="00000A00000000000000"/>
      <p:regular r:id="rId51"/>
    </p:embeddedFont>
    <p:embeddedFont>
      <p:font typeface="Open Sauce" charset="1" panose="00000500000000000000"/>
      <p:regular r:id="rId52"/>
    </p:embeddedFont>
    <p:embeddedFont>
      <p:font typeface="Open Sauce Bold" charset="1" panose="00000800000000000000"/>
      <p:regular r:id="rId53"/>
    </p:embeddedFont>
    <p:embeddedFont>
      <p:font typeface="Open Sauce Italics" charset="1" panose="00000500000000000000"/>
      <p:regular r:id="rId54"/>
    </p:embeddedFont>
    <p:embeddedFont>
      <p:font typeface="Open Sauce Bold Italics" charset="1" panose="00000800000000000000"/>
      <p:regular r:id="rId55"/>
    </p:embeddedFont>
    <p:embeddedFont>
      <p:font typeface="Open Sauce Light" charset="1" panose="00000400000000000000"/>
      <p:regular r:id="rId56"/>
    </p:embeddedFont>
    <p:embeddedFont>
      <p:font typeface="Open Sauce Light Italics" charset="1" panose="00000400000000000000"/>
      <p:regular r:id="rId57"/>
    </p:embeddedFont>
    <p:embeddedFont>
      <p:font typeface="Open Sauce Medium" charset="1" panose="00000600000000000000"/>
      <p:regular r:id="rId58"/>
    </p:embeddedFont>
    <p:embeddedFont>
      <p:font typeface="Open Sauce Medium Italics" charset="1" panose="00000600000000000000"/>
      <p:regular r:id="rId59"/>
    </p:embeddedFont>
    <p:embeddedFont>
      <p:font typeface="Open Sauce Semi-Bold" charset="1" panose="00000700000000000000"/>
      <p:regular r:id="rId60"/>
    </p:embeddedFont>
    <p:embeddedFont>
      <p:font typeface="Open Sauce Semi-Bold Italics" charset="1" panose="00000700000000000000"/>
      <p:regular r:id="rId61"/>
    </p:embeddedFont>
    <p:embeddedFont>
      <p:font typeface="Open Sauce Heavy" charset="1" panose="00000A00000000000000"/>
      <p:regular r:id="rId62"/>
    </p:embeddedFont>
    <p:embeddedFont>
      <p:font typeface="Open Sauce Heavy Italics" charset="1" panose="00000A00000000000000"/>
      <p:regular r:id="rId63"/>
    </p:embeddedFont>
    <p:embeddedFont>
      <p:font typeface="Paytone One" charset="1" panose="00000500000000000000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slides/slide1.xml" Type="http://schemas.openxmlformats.org/officeDocument/2006/relationships/slide"/><Relationship Id="rId66" Target="slides/slide2.xml" Type="http://schemas.openxmlformats.org/officeDocument/2006/relationships/slide"/><Relationship Id="rId67" Target="slides/slide3.xml" Type="http://schemas.openxmlformats.org/officeDocument/2006/relationships/slide"/><Relationship Id="rId68" Target="slides/slide4.xml" Type="http://schemas.openxmlformats.org/officeDocument/2006/relationships/slide"/><Relationship Id="rId69" Target="slides/slide5.xml" Type="http://schemas.openxmlformats.org/officeDocument/2006/relationships/slide"/><Relationship Id="rId7" Target="fonts/font7.fntdata" Type="http://schemas.openxmlformats.org/officeDocument/2006/relationships/font"/><Relationship Id="rId70" Target="slides/slide6.xml" Type="http://schemas.openxmlformats.org/officeDocument/2006/relationships/slide"/><Relationship Id="rId71" Target="slides/slide7.xml" Type="http://schemas.openxmlformats.org/officeDocument/2006/relationships/slide"/><Relationship Id="rId72" Target="slides/slide8.xml" Type="http://schemas.openxmlformats.org/officeDocument/2006/relationships/slide"/><Relationship Id="rId73" Target="slides/slide9.xml" Type="http://schemas.openxmlformats.org/officeDocument/2006/relationships/slide"/><Relationship Id="rId74" Target="slides/slide10.xml" Type="http://schemas.openxmlformats.org/officeDocument/2006/relationships/slide"/><Relationship Id="rId75" Target="slides/slide11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svg" Type="http://schemas.openxmlformats.org/officeDocument/2006/relationships/image"/><Relationship Id="rId11" Target="../media/image87.png" Type="http://schemas.openxmlformats.org/officeDocument/2006/relationships/image"/><Relationship Id="rId12" Target="../media/image88.svg" Type="http://schemas.openxmlformats.org/officeDocument/2006/relationships/image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71.png" Type="http://schemas.openxmlformats.org/officeDocument/2006/relationships/image"/><Relationship Id="rId7" Target="../media/image83.png" Type="http://schemas.openxmlformats.org/officeDocument/2006/relationships/image"/><Relationship Id="rId8" Target="../media/image84.sv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png" Type="http://schemas.openxmlformats.org/officeDocument/2006/relationships/image"/><Relationship Id="rId11" Target="../media/image96.svg" Type="http://schemas.openxmlformats.org/officeDocument/2006/relationships/image"/><Relationship Id="rId2" Target="../media/image89.png" Type="http://schemas.openxmlformats.org/officeDocument/2006/relationships/image"/><Relationship Id="rId3" Target="../media/image90.svg" Type="http://schemas.openxmlformats.org/officeDocument/2006/relationships/image"/><Relationship Id="rId4" Target="../media/image91.png" Type="http://schemas.openxmlformats.org/officeDocument/2006/relationships/image"/><Relationship Id="rId5" Target="../media/image9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93.png" Type="http://schemas.openxmlformats.org/officeDocument/2006/relationships/image"/><Relationship Id="rId9" Target="../media/image9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33.png" Type="http://schemas.openxmlformats.org/officeDocument/2006/relationships/image"/><Relationship Id="rId15" Target="../media/image34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svg" Type="http://schemas.openxmlformats.org/officeDocument/2006/relationships/image"/><Relationship Id="rId12" Target="../media/image58.png" Type="http://schemas.openxmlformats.org/officeDocument/2006/relationships/image"/><Relationship Id="rId13" Target="../media/image59.svg" Type="http://schemas.openxmlformats.org/officeDocument/2006/relationships/image"/><Relationship Id="rId14" Target="../media/image60.png" Type="http://schemas.openxmlformats.org/officeDocument/2006/relationships/image"/><Relationship Id="rId15" Target="../media/image61.svg" Type="http://schemas.openxmlformats.org/officeDocument/2006/relationships/image"/><Relationship Id="rId16" Target="../media/image62.png" Type="http://schemas.openxmlformats.org/officeDocument/2006/relationships/image"/><Relationship Id="rId17" Target="../media/image63.svg" Type="http://schemas.openxmlformats.org/officeDocument/2006/relationships/image"/><Relationship Id="rId18" Target="../media/image64.png" Type="http://schemas.openxmlformats.org/officeDocument/2006/relationships/image"/><Relationship Id="rId19" Target="../media/image65.svg" Type="http://schemas.openxmlformats.org/officeDocument/2006/relationships/image"/><Relationship Id="rId2" Target="../media/image48.png" Type="http://schemas.openxmlformats.org/officeDocument/2006/relationships/image"/><Relationship Id="rId20" Target="../media/image66.png" Type="http://schemas.openxmlformats.org/officeDocument/2006/relationships/image"/><Relationship Id="rId21" Target="../media/image67.sv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jpeg" Type="http://schemas.openxmlformats.org/officeDocument/2006/relationships/image"/><Relationship Id="rId5" Target="../media/image71.png" Type="http://schemas.openxmlformats.org/officeDocument/2006/relationships/image"/><Relationship Id="rId6" Target="../media/image72.png" Type="http://schemas.openxmlformats.org/officeDocument/2006/relationships/image"/><Relationship Id="rId7" Target="../media/image73.sv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jpeg" Type="http://schemas.openxmlformats.org/officeDocument/2006/relationships/image"/><Relationship Id="rId3" Target="../media/image75.png" Type="http://schemas.openxmlformats.org/officeDocument/2006/relationships/image"/><Relationship Id="rId4" Target="../media/image7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C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44702">
            <a:off x="15060675" y="-1184993"/>
            <a:ext cx="1915241" cy="5324529"/>
          </a:xfrm>
          <a:custGeom>
            <a:avLst/>
            <a:gdLst/>
            <a:ahLst/>
            <a:cxnLst/>
            <a:rect r="r" b="b" t="t" l="l"/>
            <a:pathLst>
              <a:path h="5324529" w="1915241">
                <a:moveTo>
                  <a:pt x="0" y="0"/>
                </a:moveTo>
                <a:lnTo>
                  <a:pt x="1915241" y="0"/>
                </a:lnTo>
                <a:lnTo>
                  <a:pt x="1915241" y="5324529"/>
                </a:lnTo>
                <a:lnTo>
                  <a:pt x="0" y="5324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 l="0" t="-28300" r="0" b="-3203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1133">
            <a:off x="7477388" y="5910509"/>
            <a:ext cx="3525205" cy="962766"/>
          </a:xfrm>
          <a:custGeom>
            <a:avLst/>
            <a:gdLst/>
            <a:ahLst/>
            <a:cxnLst/>
            <a:rect r="r" b="b" t="t" l="l"/>
            <a:pathLst>
              <a:path h="962766" w="3525205">
                <a:moveTo>
                  <a:pt x="0" y="0"/>
                </a:moveTo>
                <a:lnTo>
                  <a:pt x="3525205" y="0"/>
                </a:lnTo>
                <a:lnTo>
                  <a:pt x="3525205" y="962766"/>
                </a:lnTo>
                <a:lnTo>
                  <a:pt x="0" y="9627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77804">
            <a:off x="-1754063" y="6014059"/>
            <a:ext cx="7315200" cy="3364992"/>
          </a:xfrm>
          <a:custGeom>
            <a:avLst/>
            <a:gdLst/>
            <a:ahLst/>
            <a:cxnLst/>
            <a:rect r="r" b="b" t="t" l="l"/>
            <a:pathLst>
              <a:path h="3364992" w="7315200">
                <a:moveTo>
                  <a:pt x="0" y="0"/>
                </a:moveTo>
                <a:lnTo>
                  <a:pt x="7315200" y="0"/>
                </a:lnTo>
                <a:lnTo>
                  <a:pt x="7315200" y="3364992"/>
                </a:lnTo>
                <a:lnTo>
                  <a:pt x="0" y="3364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6090095"/>
            <a:ext cx="18288000" cy="58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4024" spc="575">
                <a:solidFill>
                  <a:srgbClr val="000000"/>
                </a:solidFill>
                <a:latin typeface="Belgrano"/>
              </a:rPr>
              <a:t>2ª SPRINT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4912940"/>
            <a:ext cx="18225762" cy="103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6"/>
              </a:lnSpc>
            </a:pPr>
            <a:r>
              <a:rPr lang="en-US" sz="7408" spc="1059">
                <a:solidFill>
                  <a:srgbClr val="000000"/>
                </a:solidFill>
                <a:latin typeface="Hammersmith One"/>
              </a:rPr>
              <a:t>CENTRO ELETRÔNICO HERTZ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3575691"/>
            <a:ext cx="18225762" cy="75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4"/>
              </a:lnSpc>
            </a:pPr>
            <a:r>
              <a:rPr lang="en-US" sz="4724" spc="240">
                <a:solidFill>
                  <a:srgbClr val="000000"/>
                </a:solidFill>
                <a:latin typeface="Playfair Display Italics"/>
              </a:rPr>
              <a:t>Aprendizagem por Projeto Integrado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577804">
            <a:off x="-5032179" y="5807695"/>
            <a:ext cx="7315200" cy="3364992"/>
          </a:xfrm>
          <a:custGeom>
            <a:avLst/>
            <a:gdLst/>
            <a:ahLst/>
            <a:cxnLst/>
            <a:rect r="r" b="b" t="t" l="l"/>
            <a:pathLst>
              <a:path h="3364992" w="7315200">
                <a:moveTo>
                  <a:pt x="0" y="0"/>
                </a:moveTo>
                <a:lnTo>
                  <a:pt x="7315200" y="0"/>
                </a:lnTo>
                <a:lnTo>
                  <a:pt x="7315200" y="3364992"/>
                </a:lnTo>
                <a:lnTo>
                  <a:pt x="0" y="3364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27800" y="3613791"/>
            <a:ext cx="672733" cy="302730"/>
          </a:xfrm>
          <a:custGeom>
            <a:avLst/>
            <a:gdLst/>
            <a:ahLst/>
            <a:cxnLst/>
            <a:rect r="r" b="b" t="t" l="l"/>
            <a:pathLst>
              <a:path h="302730" w="672733">
                <a:moveTo>
                  <a:pt x="0" y="0"/>
                </a:moveTo>
                <a:lnTo>
                  <a:pt x="672733" y="0"/>
                </a:lnTo>
                <a:lnTo>
                  <a:pt x="672733" y="302730"/>
                </a:lnTo>
                <a:lnTo>
                  <a:pt x="0" y="3027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085757">
            <a:off x="3342639" y="3311312"/>
            <a:ext cx="627640" cy="282438"/>
          </a:xfrm>
          <a:custGeom>
            <a:avLst/>
            <a:gdLst/>
            <a:ahLst/>
            <a:cxnLst/>
            <a:rect r="r" b="b" t="t" l="l"/>
            <a:pathLst>
              <a:path h="282438" w="627640">
                <a:moveTo>
                  <a:pt x="0" y="0"/>
                </a:moveTo>
                <a:lnTo>
                  <a:pt x="627640" y="0"/>
                </a:lnTo>
                <a:lnTo>
                  <a:pt x="627640" y="282438"/>
                </a:lnTo>
                <a:lnTo>
                  <a:pt x="0" y="2824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656215">
            <a:off x="2962005" y="3937017"/>
            <a:ext cx="733479" cy="330065"/>
          </a:xfrm>
          <a:custGeom>
            <a:avLst/>
            <a:gdLst/>
            <a:ahLst/>
            <a:cxnLst/>
            <a:rect r="r" b="b" t="t" l="l"/>
            <a:pathLst>
              <a:path h="330065" w="733479">
                <a:moveTo>
                  <a:pt x="0" y="0"/>
                </a:moveTo>
                <a:lnTo>
                  <a:pt x="733479" y="0"/>
                </a:lnTo>
                <a:lnTo>
                  <a:pt x="733479" y="330065"/>
                </a:lnTo>
                <a:lnTo>
                  <a:pt x="0" y="3300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637155">
            <a:off x="3128984" y="4210288"/>
            <a:ext cx="638558" cy="287351"/>
          </a:xfrm>
          <a:custGeom>
            <a:avLst/>
            <a:gdLst/>
            <a:ahLst/>
            <a:cxnLst/>
            <a:rect r="r" b="b" t="t" l="l"/>
            <a:pathLst>
              <a:path h="287351" w="638558">
                <a:moveTo>
                  <a:pt x="0" y="0"/>
                </a:moveTo>
                <a:lnTo>
                  <a:pt x="638558" y="0"/>
                </a:lnTo>
                <a:lnTo>
                  <a:pt x="638558" y="287351"/>
                </a:lnTo>
                <a:lnTo>
                  <a:pt x="0" y="2873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18438" y="6128292"/>
            <a:ext cx="3269562" cy="3130008"/>
          </a:xfrm>
          <a:custGeom>
            <a:avLst/>
            <a:gdLst/>
            <a:ahLst/>
            <a:cxnLst/>
            <a:rect r="r" b="b" t="t" l="l"/>
            <a:pathLst>
              <a:path h="3130008" w="3269562">
                <a:moveTo>
                  <a:pt x="0" y="0"/>
                </a:moveTo>
                <a:lnTo>
                  <a:pt x="3269562" y="0"/>
                </a:lnTo>
                <a:lnTo>
                  <a:pt x="3269562" y="3130008"/>
                </a:lnTo>
                <a:lnTo>
                  <a:pt x="0" y="3130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78626" y="7931784"/>
            <a:ext cx="3269562" cy="3130008"/>
          </a:xfrm>
          <a:custGeom>
            <a:avLst/>
            <a:gdLst/>
            <a:ahLst/>
            <a:cxnLst/>
            <a:rect r="r" b="b" t="t" l="l"/>
            <a:pathLst>
              <a:path h="3130008" w="3269562">
                <a:moveTo>
                  <a:pt x="0" y="0"/>
                </a:moveTo>
                <a:lnTo>
                  <a:pt x="3269563" y="0"/>
                </a:lnTo>
                <a:lnTo>
                  <a:pt x="3269563" y="3130008"/>
                </a:lnTo>
                <a:lnTo>
                  <a:pt x="0" y="3130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109064" y="8932102"/>
            <a:ext cx="3269562" cy="3130008"/>
          </a:xfrm>
          <a:custGeom>
            <a:avLst/>
            <a:gdLst/>
            <a:ahLst/>
            <a:cxnLst/>
            <a:rect r="r" b="b" t="t" l="l"/>
            <a:pathLst>
              <a:path h="3130008" w="3269562">
                <a:moveTo>
                  <a:pt x="0" y="0"/>
                </a:moveTo>
                <a:lnTo>
                  <a:pt x="3269562" y="0"/>
                </a:lnTo>
                <a:lnTo>
                  <a:pt x="3269562" y="3130008"/>
                </a:lnTo>
                <a:lnTo>
                  <a:pt x="0" y="3130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539121" y="3613791"/>
            <a:ext cx="3269562" cy="3130008"/>
          </a:xfrm>
          <a:custGeom>
            <a:avLst/>
            <a:gdLst/>
            <a:ahLst/>
            <a:cxnLst/>
            <a:rect r="r" b="b" t="t" l="l"/>
            <a:pathLst>
              <a:path h="3130008" w="3269562">
                <a:moveTo>
                  <a:pt x="0" y="0"/>
                </a:moveTo>
                <a:lnTo>
                  <a:pt x="3269563" y="0"/>
                </a:lnTo>
                <a:lnTo>
                  <a:pt x="3269563" y="3130008"/>
                </a:lnTo>
                <a:lnTo>
                  <a:pt x="0" y="3130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090993" y="8982341"/>
            <a:ext cx="877796" cy="1028892"/>
          </a:xfrm>
          <a:custGeom>
            <a:avLst/>
            <a:gdLst/>
            <a:ahLst/>
            <a:cxnLst/>
            <a:rect r="r" b="b" t="t" l="l"/>
            <a:pathLst>
              <a:path h="1028892" w="877796">
                <a:moveTo>
                  <a:pt x="0" y="0"/>
                </a:moveTo>
                <a:lnTo>
                  <a:pt x="877796" y="0"/>
                </a:lnTo>
                <a:lnTo>
                  <a:pt x="877796" y="1028893"/>
                </a:lnTo>
                <a:lnTo>
                  <a:pt x="0" y="102889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667359">
            <a:off x="1301028" y="-13204606"/>
            <a:ext cx="16379505" cy="16807328"/>
          </a:xfrm>
          <a:custGeom>
            <a:avLst/>
            <a:gdLst/>
            <a:ahLst/>
            <a:cxnLst/>
            <a:rect r="r" b="b" t="t" l="l"/>
            <a:pathLst>
              <a:path h="16807328" w="16379505">
                <a:moveTo>
                  <a:pt x="0" y="0"/>
                </a:moveTo>
                <a:lnTo>
                  <a:pt x="16379504" y="0"/>
                </a:lnTo>
                <a:lnTo>
                  <a:pt x="16379504" y="16807328"/>
                </a:lnTo>
                <a:lnTo>
                  <a:pt x="0" y="16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0549">
            <a:off x="-20151677" y="1908608"/>
            <a:ext cx="53811738" cy="23090128"/>
          </a:xfrm>
          <a:custGeom>
            <a:avLst/>
            <a:gdLst/>
            <a:ahLst/>
            <a:cxnLst/>
            <a:rect r="r" b="b" t="t" l="l"/>
            <a:pathLst>
              <a:path h="23090128" w="53811738">
                <a:moveTo>
                  <a:pt x="0" y="0"/>
                </a:moveTo>
                <a:lnTo>
                  <a:pt x="53811738" y="0"/>
                </a:lnTo>
                <a:lnTo>
                  <a:pt x="53811738" y="23090128"/>
                </a:lnTo>
                <a:lnTo>
                  <a:pt x="0" y="23090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885510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900353" y="4678112"/>
            <a:ext cx="4113179" cy="4087473"/>
            <a:chOff x="0" y="0"/>
            <a:chExt cx="1279723" cy="1271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C6DD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80191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95033" y="4678112"/>
            <a:ext cx="4113179" cy="4087473"/>
            <a:chOff x="0" y="0"/>
            <a:chExt cx="1279723" cy="1271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C6DD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74468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289311" y="4678112"/>
            <a:ext cx="4113179" cy="4087473"/>
            <a:chOff x="0" y="0"/>
            <a:chExt cx="1279723" cy="12717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C6DD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21316" y="3653528"/>
            <a:ext cx="2049168" cy="20491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2CB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19617" y="3653528"/>
            <a:ext cx="2049168" cy="20491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2CB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933709" y="3653528"/>
            <a:ext cx="2049168" cy="204916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2CB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768249" y="3993674"/>
            <a:ext cx="1355110" cy="1355110"/>
          </a:xfrm>
          <a:custGeom>
            <a:avLst/>
            <a:gdLst/>
            <a:ahLst/>
            <a:cxnLst/>
            <a:rect r="r" b="b" t="t" l="l"/>
            <a:pathLst>
              <a:path h="1355110" w="1355110">
                <a:moveTo>
                  <a:pt x="0" y="0"/>
                </a:moveTo>
                <a:lnTo>
                  <a:pt x="1355109" y="0"/>
                </a:lnTo>
                <a:lnTo>
                  <a:pt x="1355109" y="1355110"/>
                </a:lnTo>
                <a:lnTo>
                  <a:pt x="0" y="13551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559972" y="3929010"/>
            <a:ext cx="1153617" cy="1498204"/>
          </a:xfrm>
          <a:custGeom>
            <a:avLst/>
            <a:gdLst/>
            <a:ahLst/>
            <a:cxnLst/>
            <a:rect r="r" b="b" t="t" l="l"/>
            <a:pathLst>
              <a:path h="1498204" w="1153617">
                <a:moveTo>
                  <a:pt x="0" y="0"/>
                </a:moveTo>
                <a:lnTo>
                  <a:pt x="1153617" y="0"/>
                </a:lnTo>
                <a:lnTo>
                  <a:pt x="1153617" y="1498204"/>
                </a:lnTo>
                <a:lnTo>
                  <a:pt x="0" y="1498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160837" y="3960476"/>
            <a:ext cx="1407358" cy="1407358"/>
          </a:xfrm>
          <a:custGeom>
            <a:avLst/>
            <a:gdLst/>
            <a:ahLst/>
            <a:cxnLst/>
            <a:rect r="r" b="b" t="t" l="l"/>
            <a:pathLst>
              <a:path h="1407358" w="1407358">
                <a:moveTo>
                  <a:pt x="0" y="0"/>
                </a:moveTo>
                <a:lnTo>
                  <a:pt x="1407358" y="0"/>
                </a:lnTo>
                <a:lnTo>
                  <a:pt x="1407358" y="1407358"/>
                </a:lnTo>
                <a:lnTo>
                  <a:pt x="0" y="14073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342653" y="506815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PROXIMOS PASSOS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89311" y="6374155"/>
            <a:ext cx="4113179" cy="111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3"/>
              </a:lnSpc>
            </a:pPr>
            <a:r>
              <a:rPr lang="en-US" sz="3219" spc="315">
                <a:solidFill>
                  <a:srgbClr val="000000"/>
                </a:solidFill>
                <a:latin typeface="DM Sans Bold"/>
              </a:rPr>
              <a:t>Pesquisa sobre Instagram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080191" y="6374218"/>
            <a:ext cx="4113179" cy="1116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7"/>
              </a:lnSpc>
            </a:pPr>
            <a:r>
              <a:rPr lang="en-US" sz="3222" spc="315">
                <a:solidFill>
                  <a:srgbClr val="000000"/>
                </a:solidFill>
                <a:latin typeface="DM Sans Bold"/>
              </a:rPr>
              <a:t>Documento passo a passo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04681" y="6655174"/>
            <a:ext cx="4108850" cy="554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7"/>
              </a:lnSpc>
            </a:pPr>
            <a:r>
              <a:rPr lang="en-US" sz="3222" spc="315">
                <a:solidFill>
                  <a:srgbClr val="000000"/>
                </a:solidFill>
                <a:latin typeface="DM Sans Bold"/>
              </a:rPr>
              <a:t>Novo Fornecedor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644591">
            <a:off x="13700275" y="-3591366"/>
            <a:ext cx="6618601" cy="7182731"/>
          </a:xfrm>
          <a:custGeom>
            <a:avLst/>
            <a:gdLst/>
            <a:ahLst/>
            <a:cxnLst/>
            <a:rect r="r" b="b" t="t" l="l"/>
            <a:pathLst>
              <a:path h="7182731" w="6618601">
                <a:moveTo>
                  <a:pt x="0" y="0"/>
                </a:moveTo>
                <a:lnTo>
                  <a:pt x="6618600" y="0"/>
                </a:lnTo>
                <a:lnTo>
                  <a:pt x="6618600" y="7182732"/>
                </a:lnTo>
                <a:lnTo>
                  <a:pt x="0" y="7182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1525" y="2916059"/>
            <a:ext cx="16744950" cy="377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54"/>
              </a:lnSpc>
              <a:spcBef>
                <a:spcPct val="0"/>
              </a:spcBef>
            </a:pPr>
            <a:r>
              <a:rPr lang="en-US" sz="21467" u="none">
                <a:solidFill>
                  <a:srgbClr val="000000"/>
                </a:solidFill>
                <a:latin typeface="Hagrid Medium"/>
              </a:rPr>
              <a:t>Obrigado!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912699">
            <a:off x="-858563" y="5669350"/>
            <a:ext cx="5350632" cy="4689099"/>
          </a:xfrm>
          <a:custGeom>
            <a:avLst/>
            <a:gdLst/>
            <a:ahLst/>
            <a:cxnLst/>
            <a:rect r="r" b="b" t="t" l="l"/>
            <a:pathLst>
              <a:path h="4689099" w="5350632">
                <a:moveTo>
                  <a:pt x="0" y="0"/>
                </a:moveTo>
                <a:lnTo>
                  <a:pt x="5350632" y="0"/>
                </a:lnTo>
                <a:lnTo>
                  <a:pt x="5350632" y="4689099"/>
                </a:lnTo>
                <a:lnTo>
                  <a:pt x="0" y="468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688332">
            <a:off x="-1299633" y="-1028700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670172">
            <a:off x="14681242" y="7200900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912699">
            <a:off x="-1339223" y="6298832"/>
            <a:ext cx="5350632" cy="4689099"/>
          </a:xfrm>
          <a:custGeom>
            <a:avLst/>
            <a:gdLst/>
            <a:ahLst/>
            <a:cxnLst/>
            <a:rect r="r" b="b" t="t" l="l"/>
            <a:pathLst>
              <a:path h="4689099" w="5350632">
                <a:moveTo>
                  <a:pt x="0" y="0"/>
                </a:moveTo>
                <a:lnTo>
                  <a:pt x="5350632" y="0"/>
                </a:lnTo>
                <a:lnTo>
                  <a:pt x="5350632" y="4689100"/>
                </a:lnTo>
                <a:lnTo>
                  <a:pt x="0" y="4689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C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6676" y="1581825"/>
            <a:ext cx="8631759" cy="1765759"/>
          </a:xfrm>
          <a:custGeom>
            <a:avLst/>
            <a:gdLst/>
            <a:ahLst/>
            <a:cxnLst/>
            <a:rect r="r" b="b" t="t" l="l"/>
            <a:pathLst>
              <a:path h="1765759" w="8631759">
                <a:moveTo>
                  <a:pt x="0" y="0"/>
                </a:moveTo>
                <a:lnTo>
                  <a:pt x="8631760" y="0"/>
                </a:lnTo>
                <a:lnTo>
                  <a:pt x="8631760" y="1765759"/>
                </a:lnTo>
                <a:lnTo>
                  <a:pt x="0" y="176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20320" y="4970835"/>
            <a:ext cx="3752650" cy="5316165"/>
            <a:chOff x="0" y="0"/>
            <a:chExt cx="988352" cy="14001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8352" cy="1400142"/>
            </a:xfrm>
            <a:custGeom>
              <a:avLst/>
              <a:gdLst/>
              <a:ahLst/>
              <a:cxnLst/>
              <a:rect r="r" b="b" t="t" l="l"/>
              <a:pathLst>
                <a:path h="1400142" w="988352">
                  <a:moveTo>
                    <a:pt x="0" y="0"/>
                  </a:moveTo>
                  <a:lnTo>
                    <a:pt x="988352" y="0"/>
                  </a:lnTo>
                  <a:lnTo>
                    <a:pt x="988352" y="1400142"/>
                  </a:lnTo>
                  <a:lnTo>
                    <a:pt x="0" y="1400142"/>
                  </a:lnTo>
                  <a:close/>
                </a:path>
              </a:pathLst>
            </a:custGeom>
            <a:solidFill>
              <a:srgbClr val="0173E4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72970" y="4970835"/>
            <a:ext cx="10815030" cy="5316165"/>
            <a:chOff x="0" y="0"/>
            <a:chExt cx="2848403" cy="14001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48403" cy="1400142"/>
            </a:xfrm>
            <a:custGeom>
              <a:avLst/>
              <a:gdLst/>
              <a:ahLst/>
              <a:cxnLst/>
              <a:rect r="r" b="b" t="t" l="l"/>
              <a:pathLst>
                <a:path h="1400142" w="2848403">
                  <a:moveTo>
                    <a:pt x="0" y="0"/>
                  </a:moveTo>
                  <a:lnTo>
                    <a:pt x="2848403" y="0"/>
                  </a:lnTo>
                  <a:lnTo>
                    <a:pt x="2848403" y="1400142"/>
                  </a:lnTo>
                  <a:lnTo>
                    <a:pt x="0" y="1400142"/>
                  </a:lnTo>
                  <a:close/>
                </a:path>
              </a:pathLst>
            </a:custGeom>
            <a:solidFill>
              <a:srgbClr val="294F87">
                <a:alpha val="5882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034945" y="6031634"/>
            <a:ext cx="2774590" cy="2763752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130" r="-37" b="-13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7057089" y="4970835"/>
            <a:ext cx="10815030" cy="5316165"/>
            <a:chOff x="0" y="0"/>
            <a:chExt cx="2848403" cy="14001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8403" cy="1400142"/>
            </a:xfrm>
            <a:custGeom>
              <a:avLst/>
              <a:gdLst/>
              <a:ahLst/>
              <a:cxnLst/>
              <a:rect r="r" b="b" t="t" l="l"/>
              <a:pathLst>
                <a:path h="1400142" w="2848403">
                  <a:moveTo>
                    <a:pt x="0" y="0"/>
                  </a:moveTo>
                  <a:lnTo>
                    <a:pt x="2848403" y="0"/>
                  </a:lnTo>
                  <a:lnTo>
                    <a:pt x="2848403" y="1400142"/>
                  </a:lnTo>
                  <a:lnTo>
                    <a:pt x="0" y="1400142"/>
                  </a:lnTo>
                  <a:close/>
                </a:path>
              </a:pathLst>
            </a:custGeom>
            <a:solidFill>
              <a:srgbClr val="1673E6">
                <a:alpha val="9098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444229" y="5682742"/>
            <a:ext cx="2896192" cy="2884879"/>
            <a:chOff x="0" y="0"/>
            <a:chExt cx="6502400" cy="6477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560" r="-894" b="-56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4109314" y="5682742"/>
            <a:ext cx="2974663" cy="2963043"/>
            <a:chOff x="0" y="0"/>
            <a:chExt cx="6502400" cy="6477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943" r="-4292" b="-159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1357081" y="6031634"/>
            <a:ext cx="2898237" cy="2886916"/>
            <a:chOff x="0" y="0"/>
            <a:chExt cx="6502400" cy="6477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6833" r="223" b="-16833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5112109" y="6031634"/>
            <a:ext cx="2765536" cy="2754733"/>
            <a:chOff x="0" y="0"/>
            <a:chExt cx="6502400" cy="6477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18270" r="223" b="-59505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503183" y="8700972"/>
            <a:ext cx="2655162" cy="111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837" spc="548">
                <a:solidFill>
                  <a:srgbClr val="FFFFFF"/>
                </a:solidFill>
                <a:latin typeface="Belgrano"/>
              </a:rPr>
              <a:t>SCRUM MASTER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119891" y="8710281"/>
            <a:ext cx="2991130" cy="111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</a:pPr>
            <a:r>
              <a:rPr lang="en-US" sz="3837" spc="548">
                <a:solidFill>
                  <a:srgbClr val="000000"/>
                </a:solidFill>
                <a:latin typeface="Belgrano"/>
              </a:rPr>
              <a:t>PRODUCT</a:t>
            </a:r>
          </a:p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837" spc="548">
                <a:solidFill>
                  <a:srgbClr val="000000"/>
                </a:solidFill>
                <a:latin typeface="Belgrano"/>
              </a:rPr>
              <a:t>OWNER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98874" y="9204300"/>
            <a:ext cx="8014649" cy="56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837" spc="548">
                <a:solidFill>
                  <a:srgbClr val="FFFFFF"/>
                </a:solidFill>
                <a:latin typeface="Belgrano"/>
              </a:rPr>
              <a:t>SCRUM TEAM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-131444" y="282031"/>
            <a:ext cx="18288000" cy="103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6"/>
              </a:lnSpc>
            </a:pPr>
            <a:r>
              <a:rPr lang="en-US" sz="7408" spc="1059">
                <a:solidFill>
                  <a:srgbClr val="000000"/>
                </a:solidFill>
                <a:latin typeface="Hammersmith One"/>
              </a:rPr>
              <a:t>EQUIPE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0" y="4029854"/>
            <a:ext cx="18288000" cy="58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4024" spc="575">
                <a:solidFill>
                  <a:srgbClr val="000000"/>
                </a:solidFill>
                <a:latin typeface="Belgrano"/>
              </a:rPr>
              <a:t>INTEGRANTES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-390525" y="5271414"/>
            <a:ext cx="4565701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ANDRÉ ANTUNES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218444" y="5260579"/>
            <a:ext cx="2407593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VICTOR HUGO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483246" y="5260579"/>
            <a:ext cx="2264420" cy="32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  <a:spcBef>
                <a:spcPct val="0"/>
              </a:spcBef>
            </a:pPr>
            <a:r>
              <a:rPr lang="en-US" sz="2200" spc="314">
                <a:solidFill>
                  <a:srgbClr val="000000"/>
                </a:solidFill>
                <a:latin typeface="Belgrano"/>
              </a:rPr>
              <a:t>JOÃO PEDRO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357081" y="5260579"/>
            <a:ext cx="3046809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DANIELLE VIEIRA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884755" y="5260579"/>
            <a:ext cx="3220244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 DÉBORA VALENTE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001000" y="0"/>
            <a:ext cx="10287000" cy="11790258"/>
          </a:xfrm>
          <a:custGeom>
            <a:avLst/>
            <a:gdLst/>
            <a:ahLst/>
            <a:cxnLst/>
            <a:rect r="r" b="b" t="t" l="l"/>
            <a:pathLst>
              <a:path h="11790258" w="10287000">
                <a:moveTo>
                  <a:pt x="0" y="0"/>
                </a:moveTo>
                <a:lnTo>
                  <a:pt x="10287000" y="0"/>
                </a:lnTo>
                <a:lnTo>
                  <a:pt x="10287000" y="11790258"/>
                </a:lnTo>
                <a:lnTo>
                  <a:pt x="0" y="11790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33498" y="767545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43000" y="-436458"/>
            <a:ext cx="10287000" cy="11790258"/>
          </a:xfrm>
          <a:custGeom>
            <a:avLst/>
            <a:gdLst/>
            <a:ahLst/>
            <a:cxnLst/>
            <a:rect r="r" b="b" t="t" l="l"/>
            <a:pathLst>
              <a:path h="11790258" w="10287000">
                <a:moveTo>
                  <a:pt x="0" y="0"/>
                </a:moveTo>
                <a:lnTo>
                  <a:pt x="10287000" y="0"/>
                </a:lnTo>
                <a:lnTo>
                  <a:pt x="10287000" y="11790258"/>
                </a:lnTo>
                <a:lnTo>
                  <a:pt x="0" y="11790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57836" y="245497"/>
            <a:ext cx="15101464" cy="174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4516"/>
              </a:lnSpc>
            </a:pPr>
            <a:r>
              <a:rPr lang="en-US" sz="9246">
                <a:solidFill>
                  <a:srgbClr val="000000"/>
                </a:solidFill>
                <a:latin typeface="Anonymous Pro Bold"/>
              </a:rPr>
              <a:t> TÓPICOS DE ABORDAGEM</a:t>
            </a:r>
          </a:p>
        </p:txBody>
      </p:sp>
      <p:sp>
        <p:nvSpPr>
          <p:cNvPr name="AutoShape 6" id="6"/>
          <p:cNvSpPr/>
          <p:nvPr/>
        </p:nvSpPr>
        <p:spPr>
          <a:xfrm flipH="true">
            <a:off x="2506497" y="-4220281"/>
            <a:ext cx="0" cy="6503555"/>
          </a:xfrm>
          <a:prstGeom prst="line">
            <a:avLst/>
          </a:prstGeom>
          <a:ln cap="flat" w="285750">
            <a:solidFill>
              <a:srgbClr val="2379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2639847" y="2140399"/>
            <a:ext cx="2131373" cy="0"/>
          </a:xfrm>
          <a:prstGeom prst="line">
            <a:avLst/>
          </a:prstGeom>
          <a:ln cap="flat" w="285750">
            <a:solidFill>
              <a:srgbClr val="2F8BE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610321">
            <a:off x="-2098883" y="-552660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7" y="0"/>
                </a:lnTo>
                <a:lnTo>
                  <a:pt x="46566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08890" y="-2057400"/>
            <a:ext cx="5388429" cy="4114800"/>
          </a:xfrm>
          <a:custGeom>
            <a:avLst/>
            <a:gdLst/>
            <a:ahLst/>
            <a:cxnLst/>
            <a:rect r="r" b="b" t="t" l="l"/>
            <a:pathLst>
              <a:path h="4114800" w="5388429">
                <a:moveTo>
                  <a:pt x="0" y="0"/>
                </a:moveTo>
                <a:lnTo>
                  <a:pt x="5388429" y="0"/>
                </a:lnTo>
                <a:lnTo>
                  <a:pt x="5388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785142"/>
            <a:ext cx="1507339" cy="1501858"/>
          </a:xfrm>
          <a:custGeom>
            <a:avLst/>
            <a:gdLst/>
            <a:ahLst/>
            <a:cxnLst/>
            <a:rect r="r" b="b" t="t" l="l"/>
            <a:pathLst>
              <a:path h="1501858" w="1507339">
                <a:moveTo>
                  <a:pt x="0" y="0"/>
                </a:moveTo>
                <a:lnTo>
                  <a:pt x="1507339" y="0"/>
                </a:lnTo>
                <a:lnTo>
                  <a:pt x="1507339" y="1501858"/>
                </a:lnTo>
                <a:lnTo>
                  <a:pt x="0" y="15018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3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567850" y="8577788"/>
            <a:ext cx="3418425" cy="3418425"/>
          </a:xfrm>
          <a:custGeom>
            <a:avLst/>
            <a:gdLst/>
            <a:ahLst/>
            <a:cxnLst/>
            <a:rect r="r" b="b" t="t" l="l"/>
            <a:pathLst>
              <a:path h="3418425" w="3418425">
                <a:moveTo>
                  <a:pt x="0" y="0"/>
                </a:moveTo>
                <a:lnTo>
                  <a:pt x="3418425" y="0"/>
                </a:lnTo>
                <a:lnTo>
                  <a:pt x="3418425" y="3418424"/>
                </a:lnTo>
                <a:lnTo>
                  <a:pt x="0" y="34184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74375" y="3787986"/>
            <a:ext cx="6352501" cy="2082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39163" indent="-469582" lvl="1">
              <a:lnSpc>
                <a:spcPts val="8699"/>
              </a:lnSpc>
              <a:buFont typeface="Arial"/>
              <a:buChar char="•"/>
            </a:pPr>
            <a:r>
              <a:rPr lang="en-US" sz="4349">
                <a:solidFill>
                  <a:srgbClr val="000000"/>
                </a:solidFill>
                <a:latin typeface="Clear Sans Bold"/>
              </a:rPr>
              <a:t>  Whatsapp Business</a:t>
            </a:r>
            <a:r>
              <a:rPr lang="en-US" sz="4349">
                <a:solidFill>
                  <a:srgbClr val="000000"/>
                </a:solidFill>
                <a:latin typeface="Clear Sans Bold"/>
              </a:rPr>
              <a:t>  </a:t>
            </a:r>
          </a:p>
          <a:p>
            <a:pPr>
              <a:lnSpc>
                <a:spcPts val="86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016490" y="3759411"/>
            <a:ext cx="3974238" cy="2309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88"/>
              </a:lnSpc>
            </a:pPr>
            <a:r>
              <a:rPr lang="en-US" sz="4844">
                <a:solidFill>
                  <a:srgbClr val="000000"/>
                </a:solidFill>
                <a:latin typeface="Clear Sans Bold"/>
              </a:rPr>
              <a:t>  Shopee</a:t>
            </a:r>
          </a:p>
          <a:p>
            <a:pPr>
              <a:lnSpc>
                <a:spcPts val="9688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431139" y="3681574"/>
            <a:ext cx="1453394" cy="1461926"/>
          </a:xfrm>
          <a:custGeom>
            <a:avLst/>
            <a:gdLst/>
            <a:ahLst/>
            <a:cxnLst/>
            <a:rect r="r" b="b" t="t" l="l"/>
            <a:pathLst>
              <a:path h="1461926" w="1453394">
                <a:moveTo>
                  <a:pt x="0" y="0"/>
                </a:moveTo>
                <a:lnTo>
                  <a:pt x="1453394" y="0"/>
                </a:lnTo>
                <a:lnTo>
                  <a:pt x="1453394" y="1461926"/>
                </a:lnTo>
                <a:lnTo>
                  <a:pt x="0" y="14619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08733" y="3681574"/>
            <a:ext cx="1206046" cy="1688658"/>
          </a:xfrm>
          <a:custGeom>
            <a:avLst/>
            <a:gdLst/>
            <a:ahLst/>
            <a:cxnLst/>
            <a:rect r="r" b="b" t="t" l="l"/>
            <a:pathLst>
              <a:path h="1688658" w="1206046">
                <a:moveTo>
                  <a:pt x="0" y="0"/>
                </a:moveTo>
                <a:lnTo>
                  <a:pt x="1206046" y="0"/>
                </a:lnTo>
                <a:lnTo>
                  <a:pt x="1206046" y="1688658"/>
                </a:lnTo>
                <a:lnTo>
                  <a:pt x="0" y="168865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139" t="0" r="-1307" b="-395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884533" y="4876800"/>
            <a:ext cx="4575023" cy="342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44858" indent="-372429" lvl="1">
              <a:lnSpc>
                <a:spcPts val="6900"/>
              </a:lnSpc>
              <a:buFont typeface="Arial"/>
              <a:buChar char="•"/>
            </a:pPr>
            <a:r>
              <a:rPr lang="en-US" sz="3450">
                <a:solidFill>
                  <a:srgbClr val="000000"/>
                </a:solidFill>
                <a:latin typeface="Clear Sans Bold"/>
              </a:rPr>
              <a:t>O que é </a:t>
            </a:r>
          </a:p>
          <a:p>
            <a:pPr marL="744858" indent="-372429" lvl="1">
              <a:lnSpc>
                <a:spcPts val="6900"/>
              </a:lnSpc>
              <a:buFont typeface="Arial"/>
              <a:buChar char="•"/>
            </a:pPr>
            <a:r>
              <a:rPr lang="en-US" sz="3450">
                <a:solidFill>
                  <a:srgbClr val="000000"/>
                </a:solidFill>
                <a:latin typeface="Clear Sans Bold"/>
              </a:rPr>
              <a:t>Benefícios</a:t>
            </a:r>
          </a:p>
          <a:p>
            <a:pPr marL="744858" indent="-372429" lvl="1">
              <a:lnSpc>
                <a:spcPts val="6900"/>
              </a:lnSpc>
              <a:buFont typeface="Arial"/>
              <a:buChar char="•"/>
            </a:pPr>
            <a:r>
              <a:rPr lang="en-US" sz="3450">
                <a:solidFill>
                  <a:srgbClr val="000000"/>
                </a:solidFill>
                <a:latin typeface="Clear Sans"/>
              </a:rPr>
              <a:t>F</a:t>
            </a:r>
            <a:r>
              <a:rPr lang="en-US" sz="3450">
                <a:solidFill>
                  <a:srgbClr val="000000"/>
                </a:solidFill>
                <a:latin typeface="Clear Sans Bold"/>
              </a:rPr>
              <a:t>uncionalidades </a:t>
            </a:r>
          </a:p>
          <a:p>
            <a:pPr marL="744858" indent="-372429" lvl="1">
              <a:lnSpc>
                <a:spcPts val="6900"/>
              </a:lnSpc>
              <a:buFont typeface="Arial"/>
              <a:buChar char="•"/>
            </a:pPr>
            <a:r>
              <a:rPr lang="en-US" sz="3450">
                <a:solidFill>
                  <a:srgbClr val="000000"/>
                </a:solidFill>
                <a:latin typeface="Clear Sans"/>
              </a:rPr>
              <a:t>C</a:t>
            </a:r>
            <a:r>
              <a:rPr lang="en-US" sz="3450">
                <a:solidFill>
                  <a:srgbClr val="000000"/>
                </a:solidFill>
                <a:latin typeface="Clear Sans Bold"/>
              </a:rPr>
              <a:t>omo usa-lo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14779" y="4876800"/>
            <a:ext cx="3438481" cy="254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44858" indent="-372429" lvl="1">
              <a:lnSpc>
                <a:spcPts val="6900"/>
              </a:lnSpc>
              <a:buFont typeface="Arial"/>
              <a:buChar char="•"/>
            </a:pPr>
            <a:r>
              <a:rPr lang="en-US" sz="3450">
                <a:solidFill>
                  <a:srgbClr val="000000"/>
                </a:solidFill>
                <a:latin typeface="Clear Sans Bold"/>
              </a:rPr>
              <a:t>O que é </a:t>
            </a:r>
          </a:p>
          <a:p>
            <a:pPr marL="744858" indent="-372429" lvl="1">
              <a:lnSpc>
                <a:spcPts val="6900"/>
              </a:lnSpc>
              <a:buFont typeface="Arial"/>
              <a:buChar char="•"/>
            </a:pPr>
            <a:r>
              <a:rPr lang="en-US" sz="3450">
                <a:solidFill>
                  <a:srgbClr val="000000"/>
                </a:solidFill>
                <a:latin typeface="Clear Sans Bold"/>
              </a:rPr>
              <a:t>Benefícios</a:t>
            </a:r>
          </a:p>
          <a:p>
            <a:pPr marL="744858" indent="-372429" lvl="1">
              <a:lnSpc>
                <a:spcPts val="6900"/>
              </a:lnSpc>
              <a:buFont typeface="Arial"/>
              <a:buChar char="•"/>
            </a:pPr>
            <a:r>
              <a:rPr lang="en-US" sz="3450">
                <a:solidFill>
                  <a:srgbClr val="000000"/>
                </a:solidFill>
                <a:latin typeface="Clear Sans"/>
              </a:rPr>
              <a:t>T</a:t>
            </a:r>
            <a:r>
              <a:rPr lang="en-US" sz="3450">
                <a:solidFill>
                  <a:srgbClr val="000000"/>
                </a:solidFill>
                <a:latin typeface="Clear Sans Bold"/>
              </a:rPr>
              <a:t>axas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D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71515" y="0"/>
            <a:ext cx="26223241" cy="10287000"/>
          </a:xfrm>
          <a:custGeom>
            <a:avLst/>
            <a:gdLst/>
            <a:ahLst/>
            <a:cxnLst/>
            <a:rect r="r" b="b" t="t" l="l"/>
            <a:pathLst>
              <a:path h="10287000" w="26223241">
                <a:moveTo>
                  <a:pt x="0" y="0"/>
                </a:moveTo>
                <a:lnTo>
                  <a:pt x="26223241" y="0"/>
                </a:lnTo>
                <a:lnTo>
                  <a:pt x="262232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-50612" r="0" b="-792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9963" y="-198509"/>
            <a:ext cx="19019194" cy="2761907"/>
          </a:xfrm>
          <a:custGeom>
            <a:avLst/>
            <a:gdLst/>
            <a:ahLst/>
            <a:cxnLst/>
            <a:rect r="r" b="b" t="t" l="l"/>
            <a:pathLst>
              <a:path h="2761907" w="19019194">
                <a:moveTo>
                  <a:pt x="0" y="0"/>
                </a:moveTo>
                <a:lnTo>
                  <a:pt x="19019194" y="0"/>
                </a:lnTo>
                <a:lnTo>
                  <a:pt x="19019194" y="2761908"/>
                </a:lnTo>
                <a:lnTo>
                  <a:pt x="0" y="2761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-253298" r="0" b="-26775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85329" y="-218683"/>
            <a:ext cx="5507805" cy="6838857"/>
          </a:xfrm>
          <a:custGeom>
            <a:avLst/>
            <a:gdLst/>
            <a:ahLst/>
            <a:cxnLst/>
            <a:rect r="r" b="b" t="t" l="l"/>
            <a:pathLst>
              <a:path h="6838857" w="5507805">
                <a:moveTo>
                  <a:pt x="0" y="0"/>
                </a:moveTo>
                <a:lnTo>
                  <a:pt x="5507804" y="0"/>
                </a:lnTo>
                <a:lnTo>
                  <a:pt x="5507804" y="6838857"/>
                </a:lnTo>
                <a:lnTo>
                  <a:pt x="0" y="6838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2366273" y="4157958"/>
            <a:ext cx="5507805" cy="6838857"/>
          </a:xfrm>
          <a:custGeom>
            <a:avLst/>
            <a:gdLst/>
            <a:ahLst/>
            <a:cxnLst/>
            <a:rect r="r" b="b" t="t" l="l"/>
            <a:pathLst>
              <a:path h="6838857" w="5507805">
                <a:moveTo>
                  <a:pt x="0" y="0"/>
                </a:moveTo>
                <a:lnTo>
                  <a:pt x="5507805" y="0"/>
                </a:lnTo>
                <a:lnTo>
                  <a:pt x="5507805" y="6838858"/>
                </a:lnTo>
                <a:lnTo>
                  <a:pt x="0" y="683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19239" y="4157958"/>
            <a:ext cx="5796049" cy="5371054"/>
          </a:xfrm>
          <a:custGeom>
            <a:avLst/>
            <a:gdLst/>
            <a:ahLst/>
            <a:cxnLst/>
            <a:rect r="r" b="b" t="t" l="l"/>
            <a:pathLst>
              <a:path h="5371054" w="5796049">
                <a:moveTo>
                  <a:pt x="0" y="0"/>
                </a:moveTo>
                <a:lnTo>
                  <a:pt x="5796049" y="0"/>
                </a:lnTo>
                <a:lnTo>
                  <a:pt x="5796049" y="5371054"/>
                </a:lnTo>
                <a:lnTo>
                  <a:pt x="0" y="53710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1871" y="5527455"/>
            <a:ext cx="6990956" cy="4001557"/>
          </a:xfrm>
          <a:custGeom>
            <a:avLst/>
            <a:gdLst/>
            <a:ahLst/>
            <a:cxnLst/>
            <a:rect r="r" b="b" t="t" l="l"/>
            <a:pathLst>
              <a:path h="4001557" w="6990956">
                <a:moveTo>
                  <a:pt x="0" y="0"/>
                </a:moveTo>
                <a:lnTo>
                  <a:pt x="6990956" y="0"/>
                </a:lnTo>
                <a:lnTo>
                  <a:pt x="6990956" y="4001557"/>
                </a:lnTo>
                <a:lnTo>
                  <a:pt x="0" y="40015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17161" y="2657820"/>
            <a:ext cx="14611333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7"/>
              </a:lnSpc>
            </a:pPr>
            <a:r>
              <a:rPr lang="en-US" sz="4706">
                <a:solidFill>
                  <a:srgbClr val="000000"/>
                </a:solidFill>
                <a:latin typeface="Hagrid Text"/>
              </a:rPr>
              <a:t>Uma plataforma para facilitar a interação da empresa com o cliente, auxiliando nas vendas do negócio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366713"/>
            <a:ext cx="18288000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89"/>
              </a:lnSpc>
              <a:spcBef>
                <a:spcPct val="0"/>
              </a:spcBef>
            </a:pPr>
            <a:r>
              <a:rPr lang="en-US" sz="8324" spc="1523">
                <a:solidFill>
                  <a:srgbClr val="000000"/>
                </a:solidFill>
                <a:latin typeface="Hagrid Text Bold"/>
              </a:rPr>
              <a:t>WHATSAPP BUSINESS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D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17400" y="53754"/>
            <a:ext cx="10198542" cy="10198542"/>
          </a:xfrm>
          <a:custGeom>
            <a:avLst/>
            <a:gdLst/>
            <a:ahLst/>
            <a:cxnLst/>
            <a:rect r="r" b="b" t="t" l="l"/>
            <a:pathLst>
              <a:path h="10198542" w="10198542">
                <a:moveTo>
                  <a:pt x="0" y="0"/>
                </a:moveTo>
                <a:lnTo>
                  <a:pt x="10198541" y="0"/>
                </a:lnTo>
                <a:lnTo>
                  <a:pt x="10198541" y="10198542"/>
                </a:lnTo>
                <a:lnTo>
                  <a:pt x="0" y="1019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165105"/>
            <a:ext cx="7815848" cy="3526013"/>
          </a:xfrm>
          <a:custGeom>
            <a:avLst/>
            <a:gdLst/>
            <a:ahLst/>
            <a:cxnLst/>
            <a:rect r="r" b="b" t="t" l="l"/>
            <a:pathLst>
              <a:path h="3526013" w="7815848">
                <a:moveTo>
                  <a:pt x="0" y="0"/>
                </a:moveTo>
                <a:lnTo>
                  <a:pt x="7815848" y="0"/>
                </a:lnTo>
                <a:lnTo>
                  <a:pt x="7815848" y="3526013"/>
                </a:lnTo>
                <a:lnTo>
                  <a:pt x="0" y="3526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39030" y="4129491"/>
            <a:ext cx="8015961" cy="3616292"/>
          </a:xfrm>
          <a:custGeom>
            <a:avLst/>
            <a:gdLst/>
            <a:ahLst/>
            <a:cxnLst/>
            <a:rect r="r" b="b" t="t" l="l"/>
            <a:pathLst>
              <a:path h="3616292" w="8015961">
                <a:moveTo>
                  <a:pt x="0" y="0"/>
                </a:moveTo>
                <a:lnTo>
                  <a:pt x="8015961" y="0"/>
                </a:lnTo>
                <a:lnTo>
                  <a:pt x="8015961" y="3616291"/>
                </a:lnTo>
                <a:lnTo>
                  <a:pt x="0" y="3616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8717" y="8845997"/>
            <a:ext cx="1491315" cy="1705246"/>
          </a:xfrm>
          <a:custGeom>
            <a:avLst/>
            <a:gdLst/>
            <a:ahLst/>
            <a:cxnLst/>
            <a:rect r="r" b="b" t="t" l="l"/>
            <a:pathLst>
              <a:path h="1705246" w="1491315">
                <a:moveTo>
                  <a:pt x="0" y="0"/>
                </a:moveTo>
                <a:lnTo>
                  <a:pt x="1491315" y="0"/>
                </a:lnTo>
                <a:lnTo>
                  <a:pt x="1491315" y="1705246"/>
                </a:lnTo>
                <a:lnTo>
                  <a:pt x="0" y="17052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9614" y="-82992"/>
            <a:ext cx="18078386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 Bold"/>
              </a:rPr>
              <a:t>WhatsApp Business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 Bold"/>
              </a:rPr>
              <a:t>Beneficios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5244" y="4387778"/>
            <a:ext cx="7453043" cy="285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7014" indent="-378507" lvl="1">
              <a:lnSpc>
                <a:spcPts val="5750"/>
              </a:lnSpc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Hagrid Text"/>
              </a:rPr>
              <a:t>Ampla Base de Usuários </a:t>
            </a:r>
          </a:p>
          <a:p>
            <a:pPr marL="757014" indent="-378507" lvl="1">
              <a:lnSpc>
                <a:spcPts val="5750"/>
              </a:lnSpc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Hagrid Text"/>
              </a:rPr>
              <a:t>Custo de Implementação</a:t>
            </a:r>
          </a:p>
          <a:p>
            <a:pPr marL="757014" indent="-378507" lvl="1">
              <a:lnSpc>
                <a:spcPts val="5750"/>
              </a:lnSpc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Hagrid Text"/>
              </a:rPr>
              <a:t>Segmentação dos Clientes</a:t>
            </a:r>
          </a:p>
          <a:p>
            <a:pPr marL="757014" indent="-378507" lvl="1">
              <a:lnSpc>
                <a:spcPts val="5750"/>
              </a:lnSpc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Hagrid Text"/>
              </a:rPr>
              <a:t>Segurança e Privacidade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62830" y="4483028"/>
            <a:ext cx="8025486" cy="2676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7014" indent="-378507" lvl="1">
              <a:lnSpc>
                <a:spcPts val="5329"/>
              </a:lnSpc>
              <a:buFont typeface="Arial"/>
              <a:buChar char="•"/>
            </a:pPr>
            <a:r>
              <a:rPr lang="en-US" sz="3506" spc="-77">
                <a:solidFill>
                  <a:srgbClr val="000000"/>
                </a:solidFill>
                <a:latin typeface="Hagrid Text"/>
              </a:rPr>
              <a:t>F</a:t>
            </a:r>
            <a:r>
              <a:rPr lang="en-US" sz="3506" spc="-77">
                <a:solidFill>
                  <a:srgbClr val="000000"/>
                </a:solidFill>
                <a:latin typeface="Hagrid Text"/>
              </a:rPr>
              <a:t>acilidade na Utilização</a:t>
            </a:r>
          </a:p>
          <a:p>
            <a:pPr marL="757014" indent="-378507" lvl="1">
              <a:lnSpc>
                <a:spcPts val="5329"/>
              </a:lnSpc>
              <a:buFont typeface="Arial"/>
              <a:buChar char="•"/>
            </a:pPr>
            <a:r>
              <a:rPr lang="en-US" sz="3506" spc="-77">
                <a:solidFill>
                  <a:srgbClr val="000000"/>
                </a:solidFill>
                <a:latin typeface="Hagrid Text"/>
              </a:rPr>
              <a:t>E</a:t>
            </a:r>
            <a:r>
              <a:rPr lang="en-US" sz="3506" spc="-77">
                <a:solidFill>
                  <a:srgbClr val="000000"/>
                </a:solidFill>
                <a:latin typeface="Hagrid Text"/>
              </a:rPr>
              <a:t>volução Contínua do Aplicativo</a:t>
            </a:r>
          </a:p>
          <a:p>
            <a:pPr marL="757014" indent="-378507" lvl="1">
              <a:lnSpc>
                <a:spcPts val="5329"/>
              </a:lnSpc>
              <a:buFont typeface="Arial"/>
              <a:buChar char="•"/>
            </a:pPr>
            <a:r>
              <a:rPr lang="en-US" sz="3506" spc="-77">
                <a:solidFill>
                  <a:srgbClr val="000000"/>
                </a:solidFill>
                <a:latin typeface="Hagrid Text"/>
              </a:rPr>
              <a:t>Comunicação Direta e Rápida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79963" y="-198509"/>
            <a:ext cx="19019194" cy="3310836"/>
          </a:xfrm>
          <a:custGeom>
            <a:avLst/>
            <a:gdLst/>
            <a:ahLst/>
            <a:cxnLst/>
            <a:rect r="r" b="b" t="t" l="l"/>
            <a:pathLst>
              <a:path h="3310836" w="19019194">
                <a:moveTo>
                  <a:pt x="0" y="0"/>
                </a:moveTo>
                <a:lnTo>
                  <a:pt x="19019194" y="0"/>
                </a:lnTo>
                <a:lnTo>
                  <a:pt x="19019194" y="3310837"/>
                </a:lnTo>
                <a:lnTo>
                  <a:pt x="0" y="33108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</a:blip>
            <a:stretch>
              <a:fillRect l="0" t="-211301" r="0" b="-206782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D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36545">
            <a:off x="2845089" y="2766031"/>
            <a:ext cx="4887220" cy="4899468"/>
          </a:xfrm>
          <a:custGeom>
            <a:avLst/>
            <a:gdLst/>
            <a:ahLst/>
            <a:cxnLst/>
            <a:rect r="r" b="b" t="t" l="l"/>
            <a:pathLst>
              <a:path h="4899468" w="4887220">
                <a:moveTo>
                  <a:pt x="0" y="0"/>
                </a:moveTo>
                <a:lnTo>
                  <a:pt x="4887220" y="0"/>
                </a:lnTo>
                <a:lnTo>
                  <a:pt x="4887220" y="4899468"/>
                </a:lnTo>
                <a:lnTo>
                  <a:pt x="0" y="4899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596103">
            <a:off x="3046063" y="2918466"/>
            <a:ext cx="4467014" cy="4478210"/>
          </a:xfrm>
          <a:custGeom>
            <a:avLst/>
            <a:gdLst/>
            <a:ahLst/>
            <a:cxnLst/>
            <a:rect r="r" b="b" t="t" l="l"/>
            <a:pathLst>
              <a:path h="4478210" w="4467014">
                <a:moveTo>
                  <a:pt x="0" y="0"/>
                </a:moveTo>
                <a:lnTo>
                  <a:pt x="4467014" y="0"/>
                </a:lnTo>
                <a:lnTo>
                  <a:pt x="4467014" y="4478210"/>
                </a:lnTo>
                <a:lnTo>
                  <a:pt x="0" y="4478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619950">
            <a:off x="2984973" y="3064809"/>
            <a:ext cx="4500422" cy="4511702"/>
          </a:xfrm>
          <a:custGeom>
            <a:avLst/>
            <a:gdLst/>
            <a:ahLst/>
            <a:cxnLst/>
            <a:rect r="r" b="b" t="t" l="l"/>
            <a:pathLst>
              <a:path h="4511702" w="4500422">
                <a:moveTo>
                  <a:pt x="0" y="0"/>
                </a:moveTo>
                <a:lnTo>
                  <a:pt x="4500423" y="0"/>
                </a:lnTo>
                <a:lnTo>
                  <a:pt x="4500423" y="4511702"/>
                </a:lnTo>
                <a:lnTo>
                  <a:pt x="0" y="45117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55281" y="8672177"/>
            <a:ext cx="3229646" cy="3229646"/>
          </a:xfrm>
          <a:custGeom>
            <a:avLst/>
            <a:gdLst/>
            <a:ahLst/>
            <a:cxnLst/>
            <a:rect r="r" b="b" t="t" l="l"/>
            <a:pathLst>
              <a:path h="3229646" w="3229646">
                <a:moveTo>
                  <a:pt x="0" y="0"/>
                </a:moveTo>
                <a:lnTo>
                  <a:pt x="3229646" y="0"/>
                </a:lnTo>
                <a:lnTo>
                  <a:pt x="3229646" y="3229646"/>
                </a:lnTo>
                <a:lnTo>
                  <a:pt x="0" y="3229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199473">
            <a:off x="15504583" y="-763371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19674">
            <a:off x="-1244492" y="404884"/>
            <a:ext cx="7315200" cy="1997849"/>
          </a:xfrm>
          <a:custGeom>
            <a:avLst/>
            <a:gdLst/>
            <a:ahLst/>
            <a:cxnLst/>
            <a:rect r="r" b="b" t="t" l="l"/>
            <a:pathLst>
              <a:path h="1997849" w="7315200">
                <a:moveTo>
                  <a:pt x="0" y="0"/>
                </a:moveTo>
                <a:lnTo>
                  <a:pt x="7315200" y="0"/>
                </a:lnTo>
                <a:lnTo>
                  <a:pt x="7315200" y="1997849"/>
                </a:lnTo>
                <a:lnTo>
                  <a:pt x="0" y="19978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573491" y="7200900"/>
            <a:ext cx="6200384" cy="4114800"/>
          </a:xfrm>
          <a:custGeom>
            <a:avLst/>
            <a:gdLst/>
            <a:ahLst/>
            <a:cxnLst/>
            <a:rect r="r" b="b" t="t" l="l"/>
            <a:pathLst>
              <a:path h="4114800" w="6200384">
                <a:moveTo>
                  <a:pt x="0" y="0"/>
                </a:moveTo>
                <a:lnTo>
                  <a:pt x="6200384" y="0"/>
                </a:lnTo>
                <a:lnTo>
                  <a:pt x="6200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199473">
            <a:off x="-1299633" y="6965802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42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596103">
            <a:off x="11037901" y="3119170"/>
            <a:ext cx="4611597" cy="4623155"/>
          </a:xfrm>
          <a:custGeom>
            <a:avLst/>
            <a:gdLst/>
            <a:ahLst/>
            <a:cxnLst/>
            <a:rect r="r" b="b" t="t" l="l"/>
            <a:pathLst>
              <a:path h="4623155" w="4611597">
                <a:moveTo>
                  <a:pt x="0" y="0"/>
                </a:moveTo>
                <a:lnTo>
                  <a:pt x="4611597" y="0"/>
                </a:lnTo>
                <a:lnTo>
                  <a:pt x="4611597" y="4623155"/>
                </a:lnTo>
                <a:lnTo>
                  <a:pt x="0" y="4623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9229" y="1003759"/>
            <a:ext cx="550386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Hagrid"/>
              </a:rPr>
              <a:t>Passo a Passo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2536545">
            <a:off x="10923959" y="2791487"/>
            <a:ext cx="4887220" cy="4899468"/>
          </a:xfrm>
          <a:custGeom>
            <a:avLst/>
            <a:gdLst/>
            <a:ahLst/>
            <a:cxnLst/>
            <a:rect r="r" b="b" t="t" l="l"/>
            <a:pathLst>
              <a:path h="4899468" w="4887220">
                <a:moveTo>
                  <a:pt x="0" y="0"/>
                </a:moveTo>
                <a:lnTo>
                  <a:pt x="4887220" y="0"/>
                </a:lnTo>
                <a:lnTo>
                  <a:pt x="4887220" y="4899468"/>
                </a:lnTo>
                <a:lnTo>
                  <a:pt x="0" y="4899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619950">
            <a:off x="10986097" y="2985873"/>
            <a:ext cx="4715206" cy="4727023"/>
          </a:xfrm>
          <a:custGeom>
            <a:avLst/>
            <a:gdLst/>
            <a:ahLst/>
            <a:cxnLst/>
            <a:rect r="r" b="b" t="t" l="l"/>
            <a:pathLst>
              <a:path h="4727023" w="4715206">
                <a:moveTo>
                  <a:pt x="0" y="0"/>
                </a:moveTo>
                <a:lnTo>
                  <a:pt x="4715206" y="0"/>
                </a:lnTo>
                <a:lnTo>
                  <a:pt x="4715206" y="4727023"/>
                </a:lnTo>
                <a:lnTo>
                  <a:pt x="0" y="47270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433090" y="4200678"/>
            <a:ext cx="3556451" cy="2239964"/>
            <a:chOff x="0" y="0"/>
            <a:chExt cx="936679" cy="5899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6679" cy="589949"/>
            </a:xfrm>
            <a:custGeom>
              <a:avLst/>
              <a:gdLst/>
              <a:ahLst/>
              <a:cxnLst/>
              <a:rect r="r" b="b" t="t" l="l"/>
              <a:pathLst>
                <a:path h="589949" w="936679">
                  <a:moveTo>
                    <a:pt x="111020" y="0"/>
                  </a:moveTo>
                  <a:lnTo>
                    <a:pt x="825658" y="0"/>
                  </a:lnTo>
                  <a:cubicBezTo>
                    <a:pt x="855103" y="0"/>
                    <a:pt x="883341" y="11697"/>
                    <a:pt x="904161" y="32517"/>
                  </a:cubicBezTo>
                  <a:cubicBezTo>
                    <a:pt x="924982" y="53337"/>
                    <a:pt x="936679" y="81576"/>
                    <a:pt x="936679" y="111020"/>
                  </a:cubicBezTo>
                  <a:lnTo>
                    <a:pt x="936679" y="478929"/>
                  </a:lnTo>
                  <a:cubicBezTo>
                    <a:pt x="936679" y="508374"/>
                    <a:pt x="924982" y="536612"/>
                    <a:pt x="904161" y="557432"/>
                  </a:cubicBezTo>
                  <a:cubicBezTo>
                    <a:pt x="883341" y="578253"/>
                    <a:pt x="855103" y="589949"/>
                    <a:pt x="825658" y="589949"/>
                  </a:cubicBezTo>
                  <a:lnTo>
                    <a:pt x="111020" y="589949"/>
                  </a:lnTo>
                  <a:cubicBezTo>
                    <a:pt x="81576" y="589949"/>
                    <a:pt x="53337" y="578253"/>
                    <a:pt x="32517" y="557432"/>
                  </a:cubicBezTo>
                  <a:cubicBezTo>
                    <a:pt x="11697" y="536612"/>
                    <a:pt x="0" y="508374"/>
                    <a:pt x="0" y="478929"/>
                  </a:cubicBezTo>
                  <a:lnTo>
                    <a:pt x="0" y="111020"/>
                  </a:lnTo>
                  <a:cubicBezTo>
                    <a:pt x="0" y="81576"/>
                    <a:pt x="11697" y="53337"/>
                    <a:pt x="32517" y="32517"/>
                  </a:cubicBezTo>
                  <a:cubicBezTo>
                    <a:pt x="53337" y="11697"/>
                    <a:pt x="81576" y="0"/>
                    <a:pt x="111020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426916" y="4076912"/>
            <a:ext cx="3881306" cy="2707672"/>
            <a:chOff x="0" y="0"/>
            <a:chExt cx="1022237" cy="7131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22237" cy="713132"/>
            </a:xfrm>
            <a:custGeom>
              <a:avLst/>
              <a:gdLst/>
              <a:ahLst/>
              <a:cxnLst/>
              <a:rect r="r" b="b" t="t" l="l"/>
              <a:pathLst>
                <a:path h="713132" w="1022237">
                  <a:moveTo>
                    <a:pt x="101728" y="0"/>
                  </a:moveTo>
                  <a:lnTo>
                    <a:pt x="920509" y="0"/>
                  </a:lnTo>
                  <a:cubicBezTo>
                    <a:pt x="947489" y="0"/>
                    <a:pt x="973364" y="10718"/>
                    <a:pt x="992441" y="29795"/>
                  </a:cubicBezTo>
                  <a:cubicBezTo>
                    <a:pt x="1011519" y="48873"/>
                    <a:pt x="1022237" y="74748"/>
                    <a:pt x="1022237" y="101728"/>
                  </a:cubicBezTo>
                  <a:lnTo>
                    <a:pt x="1022237" y="611404"/>
                  </a:lnTo>
                  <a:cubicBezTo>
                    <a:pt x="1022237" y="638384"/>
                    <a:pt x="1011519" y="664259"/>
                    <a:pt x="992441" y="683336"/>
                  </a:cubicBezTo>
                  <a:cubicBezTo>
                    <a:pt x="973364" y="702414"/>
                    <a:pt x="947489" y="713132"/>
                    <a:pt x="920509" y="713132"/>
                  </a:cubicBezTo>
                  <a:lnTo>
                    <a:pt x="101728" y="713132"/>
                  </a:lnTo>
                  <a:cubicBezTo>
                    <a:pt x="74748" y="713132"/>
                    <a:pt x="48873" y="702414"/>
                    <a:pt x="29795" y="683336"/>
                  </a:cubicBezTo>
                  <a:cubicBezTo>
                    <a:pt x="10718" y="664259"/>
                    <a:pt x="0" y="638384"/>
                    <a:pt x="0" y="611404"/>
                  </a:cubicBezTo>
                  <a:lnTo>
                    <a:pt x="0" y="101728"/>
                  </a:lnTo>
                  <a:cubicBezTo>
                    <a:pt x="0" y="74748"/>
                    <a:pt x="10718" y="48873"/>
                    <a:pt x="29795" y="29795"/>
                  </a:cubicBezTo>
                  <a:cubicBezTo>
                    <a:pt x="48873" y="10718"/>
                    <a:pt x="74748" y="0"/>
                    <a:pt x="101728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770283" y="5497366"/>
            <a:ext cx="694141" cy="828825"/>
          </a:xfrm>
          <a:custGeom>
            <a:avLst/>
            <a:gdLst/>
            <a:ahLst/>
            <a:cxnLst/>
            <a:rect r="r" b="b" t="t" l="l"/>
            <a:pathLst>
              <a:path h="828825" w="694141">
                <a:moveTo>
                  <a:pt x="0" y="0"/>
                </a:moveTo>
                <a:lnTo>
                  <a:pt x="694140" y="0"/>
                </a:lnTo>
                <a:lnTo>
                  <a:pt x="694140" y="828825"/>
                </a:lnTo>
                <a:lnTo>
                  <a:pt x="0" y="82882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853186" y="5778159"/>
            <a:ext cx="981028" cy="873115"/>
          </a:xfrm>
          <a:custGeom>
            <a:avLst/>
            <a:gdLst/>
            <a:ahLst/>
            <a:cxnLst/>
            <a:rect r="r" b="b" t="t" l="l"/>
            <a:pathLst>
              <a:path h="873115" w="981028">
                <a:moveTo>
                  <a:pt x="0" y="0"/>
                </a:moveTo>
                <a:lnTo>
                  <a:pt x="981028" y="0"/>
                </a:lnTo>
                <a:lnTo>
                  <a:pt x="981028" y="873115"/>
                </a:lnTo>
                <a:lnTo>
                  <a:pt x="0" y="87311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433090" y="4273060"/>
            <a:ext cx="348025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7"/>
              </a:lnSpc>
            </a:pPr>
            <a:r>
              <a:rPr lang="en-US" sz="3506">
                <a:solidFill>
                  <a:srgbClr val="000000"/>
                </a:solidFill>
                <a:latin typeface="Hagrid Text"/>
              </a:rPr>
              <a:t>Documento da plataforma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03047" y="4094719"/>
            <a:ext cx="3881306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7"/>
              </a:lnSpc>
            </a:pPr>
            <a:r>
              <a:rPr lang="en-US" sz="3506">
                <a:solidFill>
                  <a:srgbClr val="000000"/>
                </a:solidFill>
                <a:latin typeface="Hagrid Text"/>
              </a:rPr>
              <a:t>Vídeo da demonstração da platafroma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43200" y="471057"/>
            <a:ext cx="5539555" cy="9262949"/>
          </a:xfrm>
          <a:custGeom>
            <a:avLst/>
            <a:gdLst/>
            <a:ahLst/>
            <a:cxnLst/>
            <a:rect r="r" b="b" t="t" l="l"/>
            <a:pathLst>
              <a:path h="9262949" w="5539555">
                <a:moveTo>
                  <a:pt x="0" y="0"/>
                </a:moveTo>
                <a:lnTo>
                  <a:pt x="5539556" y="0"/>
                </a:lnTo>
                <a:lnTo>
                  <a:pt x="5539556" y="9262949"/>
                </a:lnTo>
                <a:lnTo>
                  <a:pt x="0" y="9262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114" r="0" b="-15114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08803" y="3205532"/>
            <a:ext cx="3847095" cy="4794814"/>
            <a:chOff x="0" y="0"/>
            <a:chExt cx="1013227" cy="12628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3227" cy="1262832"/>
            </a:xfrm>
            <a:custGeom>
              <a:avLst/>
              <a:gdLst/>
              <a:ahLst/>
              <a:cxnLst/>
              <a:rect r="r" b="b" t="t" l="l"/>
              <a:pathLst>
                <a:path h="1262832" w="1013227">
                  <a:moveTo>
                    <a:pt x="0" y="0"/>
                  </a:moveTo>
                  <a:lnTo>
                    <a:pt x="1013227" y="0"/>
                  </a:lnTo>
                  <a:lnTo>
                    <a:pt x="1013227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3DA6C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308803" y="7983405"/>
            <a:ext cx="3847095" cy="473289"/>
          </a:xfrm>
          <a:custGeom>
            <a:avLst/>
            <a:gdLst/>
            <a:ahLst/>
            <a:cxnLst/>
            <a:rect r="r" b="b" t="t" l="l"/>
            <a:pathLst>
              <a:path h="473289" w="3847095">
                <a:moveTo>
                  <a:pt x="0" y="0"/>
                </a:moveTo>
                <a:lnTo>
                  <a:pt x="3847095" y="0"/>
                </a:lnTo>
                <a:lnTo>
                  <a:pt x="3847095" y="473289"/>
                </a:lnTo>
                <a:lnTo>
                  <a:pt x="0" y="473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85" t="-86495" r="-808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407869">
            <a:off x="-5207135" y="10321877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02225" y="4572813"/>
            <a:ext cx="2060251" cy="206025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F6F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533719" y="3243632"/>
            <a:ext cx="3397263" cy="4756714"/>
          </a:xfrm>
          <a:custGeom>
            <a:avLst/>
            <a:gdLst/>
            <a:ahLst/>
            <a:cxnLst/>
            <a:rect r="r" b="b" t="t" l="l"/>
            <a:pathLst>
              <a:path h="4756714" w="3397263">
                <a:moveTo>
                  <a:pt x="0" y="0"/>
                </a:moveTo>
                <a:lnTo>
                  <a:pt x="3397263" y="0"/>
                </a:lnTo>
                <a:lnTo>
                  <a:pt x="3397263" y="4756714"/>
                </a:lnTo>
                <a:lnTo>
                  <a:pt x="0" y="47567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39" t="0" r="-1307" b="-395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9714" y="740521"/>
            <a:ext cx="6492240" cy="1846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73"/>
              </a:lnSpc>
            </a:pPr>
            <a:r>
              <a:rPr lang="en-US" sz="13403" spc="1313">
                <a:solidFill>
                  <a:srgbClr val="231F20"/>
                </a:solidFill>
                <a:latin typeface="Oswald Bold"/>
              </a:rPr>
              <a:t>SHOPEE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66675" y="3138857"/>
            <a:ext cx="8574286" cy="6647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1773" indent="-410886" lvl="1">
              <a:lnSpc>
                <a:spcPts val="5252"/>
              </a:lnSpc>
              <a:buFont typeface="Arial"/>
              <a:buChar char="•"/>
            </a:pPr>
            <a:r>
              <a:rPr lang="en-US" sz="3806" spc="373">
                <a:solidFill>
                  <a:srgbClr val="231F20"/>
                </a:solidFill>
                <a:latin typeface="DM Sans"/>
              </a:rPr>
              <a:t>A Shopee é uma plataforma de comércio eletrônico.</a:t>
            </a:r>
          </a:p>
          <a:p>
            <a:pPr algn="just">
              <a:lnSpc>
                <a:spcPts val="5252"/>
              </a:lnSpc>
            </a:pPr>
          </a:p>
          <a:p>
            <a:pPr algn="just" marL="821773" indent="-410886" lvl="1">
              <a:lnSpc>
                <a:spcPts val="5252"/>
              </a:lnSpc>
              <a:buFont typeface="Arial"/>
              <a:buChar char="•"/>
            </a:pPr>
            <a:r>
              <a:rPr lang="en-US" sz="3806" spc="373">
                <a:solidFill>
                  <a:srgbClr val="231F20"/>
                </a:solidFill>
                <a:latin typeface="DM Sans"/>
              </a:rPr>
              <a:t>A Shopee oferece uma experiência de compras online, onde os usuários podem navegar pelos produtos, fazer pedidos, pagar online e receber os produtos em suas casas. </a:t>
            </a:r>
          </a:p>
        </p:txBody>
      </p:sp>
      <p:sp>
        <p:nvSpPr>
          <p:cNvPr name="AutoShape 15" id="15"/>
          <p:cNvSpPr/>
          <p:nvPr/>
        </p:nvSpPr>
        <p:spPr>
          <a:xfrm>
            <a:off x="598289" y="626221"/>
            <a:ext cx="6492240" cy="0"/>
          </a:xfrm>
          <a:prstGeom prst="line">
            <a:avLst/>
          </a:prstGeom>
          <a:ln cap="flat" w="428625">
            <a:solidFill>
              <a:srgbClr val="0173E4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598289" y="2679989"/>
            <a:ext cx="6492240" cy="0"/>
          </a:xfrm>
          <a:prstGeom prst="line">
            <a:avLst/>
          </a:prstGeom>
          <a:ln cap="flat" w="428625">
            <a:solidFill>
              <a:srgbClr val="0173E4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82026" y="-99329"/>
            <a:ext cx="25756688" cy="10010076"/>
            <a:chOff x="0" y="0"/>
            <a:chExt cx="34342250" cy="13346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31170" cy="13346768"/>
            </a:xfrm>
            <a:custGeom>
              <a:avLst/>
              <a:gdLst/>
              <a:ahLst/>
              <a:cxnLst/>
              <a:rect r="r" b="b" t="t" l="l"/>
              <a:pathLst>
                <a:path h="13346768" w="17231170">
                  <a:moveTo>
                    <a:pt x="0" y="0"/>
                  </a:moveTo>
                  <a:lnTo>
                    <a:pt x="17231170" y="0"/>
                  </a:lnTo>
                  <a:lnTo>
                    <a:pt x="17231170" y="13346768"/>
                  </a:lnTo>
                  <a:lnTo>
                    <a:pt x="0" y="13346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8416" b="-1283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7231170" y="46509"/>
              <a:ext cx="17111080" cy="13253750"/>
            </a:xfrm>
            <a:custGeom>
              <a:avLst/>
              <a:gdLst/>
              <a:ahLst/>
              <a:cxnLst/>
              <a:rect r="r" b="b" t="t" l="l"/>
              <a:pathLst>
                <a:path h="13253750" w="17111080">
                  <a:moveTo>
                    <a:pt x="17111080" y="0"/>
                  </a:moveTo>
                  <a:lnTo>
                    <a:pt x="0" y="0"/>
                  </a:lnTo>
                  <a:lnTo>
                    <a:pt x="0" y="13253750"/>
                  </a:lnTo>
                  <a:lnTo>
                    <a:pt x="17111080" y="13253750"/>
                  </a:lnTo>
                  <a:lnTo>
                    <a:pt x="1711108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8416" b="-128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3114277" y="1316355"/>
            <a:ext cx="23821190" cy="9257864"/>
            <a:chOff x="0" y="0"/>
            <a:chExt cx="31761586" cy="12343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936326" cy="12343819"/>
            </a:xfrm>
            <a:custGeom>
              <a:avLst/>
              <a:gdLst/>
              <a:ahLst/>
              <a:cxnLst/>
              <a:rect r="r" b="b" t="t" l="l"/>
              <a:pathLst>
                <a:path h="12343819" w="15936326">
                  <a:moveTo>
                    <a:pt x="0" y="0"/>
                  </a:moveTo>
                  <a:lnTo>
                    <a:pt x="15936326" y="0"/>
                  </a:lnTo>
                  <a:lnTo>
                    <a:pt x="15936326" y="12343819"/>
                  </a:lnTo>
                  <a:lnTo>
                    <a:pt x="0" y="12343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8416" b="-1283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false" rot="0">
              <a:off x="15936326" y="43014"/>
              <a:ext cx="15825260" cy="12257791"/>
            </a:xfrm>
            <a:custGeom>
              <a:avLst/>
              <a:gdLst/>
              <a:ahLst/>
              <a:cxnLst/>
              <a:rect r="r" b="b" t="t" l="l"/>
              <a:pathLst>
                <a:path h="12257791" w="15825260">
                  <a:moveTo>
                    <a:pt x="15825260" y="0"/>
                  </a:moveTo>
                  <a:lnTo>
                    <a:pt x="0" y="0"/>
                  </a:lnTo>
                  <a:lnTo>
                    <a:pt x="0" y="12257791"/>
                  </a:lnTo>
                  <a:lnTo>
                    <a:pt x="15825260" y="12257791"/>
                  </a:lnTo>
                  <a:lnTo>
                    <a:pt x="1582526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8416" b="-128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786736" y="1472893"/>
            <a:ext cx="1958560" cy="195856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D7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1144947" y="-1144947"/>
            <a:ext cx="2289894" cy="2289894"/>
          </a:xfrm>
          <a:custGeom>
            <a:avLst/>
            <a:gdLst/>
            <a:ahLst/>
            <a:cxnLst/>
            <a:rect r="r" b="b" t="t" l="l"/>
            <a:pathLst>
              <a:path h="2289894" w="2289894">
                <a:moveTo>
                  <a:pt x="0" y="0"/>
                </a:moveTo>
                <a:lnTo>
                  <a:pt x="2289894" y="0"/>
                </a:lnTo>
                <a:lnTo>
                  <a:pt x="2289894" y="2289894"/>
                </a:lnTo>
                <a:lnTo>
                  <a:pt x="0" y="2289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95133" y="116946"/>
            <a:ext cx="6495112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959"/>
              </a:lnSpc>
              <a:spcBef>
                <a:spcPct val="0"/>
              </a:spcBef>
            </a:pPr>
            <a:r>
              <a:rPr lang="en-US" sz="8299" spc="481">
                <a:solidFill>
                  <a:srgbClr val="000000"/>
                </a:solidFill>
                <a:latin typeface="Anonymous Pro Bold"/>
              </a:rPr>
              <a:t>BENEFÍCIOS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158829" y="3185607"/>
            <a:ext cx="2141932" cy="2141932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D7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908925" y="1472893"/>
            <a:ext cx="1958560" cy="195856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D7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377206" y="3185168"/>
            <a:ext cx="2202774" cy="2202774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D7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073666" y="4827029"/>
            <a:ext cx="2286621" cy="2286621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D7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44947" y="6490004"/>
            <a:ext cx="2516233" cy="2516233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D7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119831" y="4880608"/>
            <a:ext cx="2293801" cy="2293801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D7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3958524" y="6347179"/>
            <a:ext cx="2522669" cy="2522669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D7FF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-832192" y="-868023"/>
            <a:ext cx="2289894" cy="2289894"/>
          </a:xfrm>
          <a:custGeom>
            <a:avLst/>
            <a:gdLst/>
            <a:ahLst/>
            <a:cxnLst/>
            <a:rect r="r" b="b" t="t" l="l"/>
            <a:pathLst>
              <a:path h="2289894" w="2289894">
                <a:moveTo>
                  <a:pt x="0" y="0"/>
                </a:moveTo>
                <a:lnTo>
                  <a:pt x="2289894" y="0"/>
                </a:lnTo>
                <a:lnTo>
                  <a:pt x="2289894" y="2289894"/>
                </a:lnTo>
                <a:lnTo>
                  <a:pt x="0" y="2289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6951021" y="1947192"/>
            <a:ext cx="1608865" cy="886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7"/>
              </a:lnSpc>
              <a:spcBef>
                <a:spcPct val="0"/>
              </a:spcBef>
            </a:pPr>
            <a:r>
              <a:rPr lang="en-US" sz="2526" spc="146">
                <a:solidFill>
                  <a:srgbClr val="000000"/>
                </a:solidFill>
                <a:latin typeface="Anonymous Pro Bold"/>
              </a:rPr>
              <a:t>ALCANCE GLOBAL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237426" y="3784552"/>
            <a:ext cx="2063335" cy="886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7"/>
              </a:lnSpc>
              <a:spcBef>
                <a:spcPct val="0"/>
              </a:spcBef>
            </a:pPr>
            <a:r>
              <a:rPr lang="en-US" sz="2526" spc="146">
                <a:solidFill>
                  <a:srgbClr val="000000"/>
                </a:solidFill>
                <a:latin typeface="Anonymous Pro Bold"/>
              </a:rPr>
              <a:t>FACILIDADE DE USO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970838" y="2152215"/>
            <a:ext cx="1834735" cy="43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7"/>
              </a:lnSpc>
              <a:spcBef>
                <a:spcPct val="0"/>
              </a:spcBef>
            </a:pPr>
            <a:r>
              <a:rPr lang="en-US" sz="2526" spc="146">
                <a:solidFill>
                  <a:srgbClr val="000000"/>
                </a:solidFill>
                <a:latin typeface="Anonymous Pro Bold"/>
              </a:rPr>
              <a:t>MARKETING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606954" y="3814533"/>
            <a:ext cx="1743277" cy="886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7"/>
              </a:lnSpc>
              <a:spcBef>
                <a:spcPct val="0"/>
              </a:spcBef>
            </a:pPr>
            <a:r>
              <a:rPr lang="en-US" sz="2526" spc="146">
                <a:solidFill>
                  <a:srgbClr val="000000"/>
                </a:solidFill>
                <a:latin typeface="Anonymous Pro Bold"/>
              </a:rPr>
              <a:t>PROGRAMA DE FRETE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43591" y="5354686"/>
            <a:ext cx="2206356" cy="886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7"/>
              </a:lnSpc>
              <a:spcBef>
                <a:spcPct val="0"/>
              </a:spcBef>
            </a:pPr>
            <a:r>
              <a:rPr lang="en-US" sz="2526" spc="146">
                <a:solidFill>
                  <a:srgbClr val="000000"/>
                </a:solidFill>
                <a:latin typeface="Anonymous Pro Bold"/>
              </a:rPr>
              <a:t>AVALIAÇÕES E REPUTAÇÃO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99946" y="7154104"/>
            <a:ext cx="2406235" cy="886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7"/>
              </a:lnSpc>
              <a:spcBef>
                <a:spcPct val="0"/>
              </a:spcBef>
            </a:pPr>
            <a:r>
              <a:rPr lang="en-US" sz="2526" spc="146">
                <a:solidFill>
                  <a:srgbClr val="000000"/>
                </a:solidFill>
                <a:latin typeface="Anonymous Pro Bold"/>
              </a:rPr>
              <a:t>CUSTOS COMPETITIVOS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200170" y="5270389"/>
            <a:ext cx="2115362" cy="1333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7"/>
              </a:lnSpc>
              <a:spcBef>
                <a:spcPct val="0"/>
              </a:spcBef>
            </a:pPr>
            <a:r>
              <a:rPr lang="en-US" sz="2526" spc="146">
                <a:solidFill>
                  <a:srgbClr val="000000"/>
                </a:solidFill>
                <a:latin typeface="Anonymous Pro Bold"/>
              </a:rPr>
              <a:t>SEGURANÇA E CONFIANÇA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039462" y="7056500"/>
            <a:ext cx="2360793" cy="886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7"/>
              </a:lnSpc>
              <a:spcBef>
                <a:spcPct val="0"/>
              </a:spcBef>
            </a:pPr>
            <a:r>
              <a:rPr lang="en-US" sz="2526" spc="146">
                <a:solidFill>
                  <a:srgbClr val="000000"/>
                </a:solidFill>
                <a:latin typeface="Anonymous Pro Bold"/>
              </a:rPr>
              <a:t>POTENCIAL DE CRESCIMENTO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34387" y="-3681352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A2E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7685949" y="-6951365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387729">
            <a:off x="-1426693" y="7514089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25503" y="-228600"/>
            <a:ext cx="5605484" cy="226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455"/>
              </a:lnSpc>
            </a:pPr>
            <a:r>
              <a:rPr lang="en-US" sz="13373" spc="1310">
                <a:solidFill>
                  <a:srgbClr val="000000"/>
                </a:solidFill>
                <a:latin typeface="Oswald Bold"/>
              </a:rPr>
              <a:t>TAXAS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3347" y="2884131"/>
            <a:ext cx="8124865" cy="5463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2753" spc="269">
                <a:solidFill>
                  <a:srgbClr val="000000"/>
                </a:solidFill>
                <a:latin typeface="Arial Bold"/>
              </a:rPr>
              <a:t>Existem dois níveis de comissão na Shopee: </a:t>
            </a:r>
          </a:p>
          <a:p>
            <a:pPr>
              <a:lnSpc>
                <a:spcPts val="3800"/>
              </a:lnSpc>
            </a:pPr>
          </a:p>
          <a:p>
            <a:pPr>
              <a:lnSpc>
                <a:spcPts val="3800"/>
              </a:lnSpc>
            </a:pPr>
            <a:r>
              <a:rPr lang="en-US" sz="2753" spc="269">
                <a:solidFill>
                  <a:srgbClr val="000000"/>
                </a:solidFill>
                <a:latin typeface="Arial Bold"/>
              </a:rPr>
              <a:t>C</a:t>
            </a:r>
            <a:r>
              <a:rPr lang="en-US" sz="2753" spc="269">
                <a:solidFill>
                  <a:srgbClr val="000000"/>
                </a:solidFill>
                <a:latin typeface="Arial Bold"/>
              </a:rPr>
              <a:t>omissão padrão:</a:t>
            </a:r>
          </a:p>
          <a:p>
            <a:pPr>
              <a:lnSpc>
                <a:spcPts val="3524"/>
              </a:lnSpc>
            </a:pPr>
            <a:r>
              <a:rPr lang="en-US" sz="2553" spc="250">
                <a:solidFill>
                  <a:srgbClr val="000000"/>
                </a:solidFill>
                <a:latin typeface="DM Sans"/>
              </a:rPr>
              <a:t>     14% em cima do total + R$3 por item vendido</a:t>
            </a:r>
          </a:p>
          <a:p>
            <a:pPr>
              <a:lnSpc>
                <a:spcPts val="3524"/>
              </a:lnSpc>
            </a:pPr>
          </a:p>
          <a:p>
            <a:pPr>
              <a:lnSpc>
                <a:spcPts val="3524"/>
              </a:lnSpc>
            </a:pPr>
            <a:r>
              <a:rPr lang="en-US" sz="2553" spc="250">
                <a:solidFill>
                  <a:srgbClr val="000000"/>
                </a:solidFill>
                <a:latin typeface="DM Sans Bold"/>
              </a:rPr>
              <a:t>C</a:t>
            </a:r>
            <a:r>
              <a:rPr lang="en-US" sz="2553" spc="250">
                <a:solidFill>
                  <a:srgbClr val="000000"/>
                </a:solidFill>
                <a:latin typeface="DM Sans Bold"/>
              </a:rPr>
              <a:t>omissão para vendedores que participam do Programa de Frete Grátis:</a:t>
            </a:r>
          </a:p>
          <a:p>
            <a:pPr>
              <a:lnSpc>
                <a:spcPts val="3524"/>
              </a:lnSpc>
            </a:pPr>
            <a:r>
              <a:rPr lang="en-US" sz="2553" spc="250">
                <a:solidFill>
                  <a:srgbClr val="000000"/>
                </a:solidFill>
                <a:latin typeface="DM Sans"/>
              </a:rPr>
              <a:t>     </a:t>
            </a:r>
            <a:r>
              <a:rPr lang="en-US" sz="2553" spc="250">
                <a:solidFill>
                  <a:srgbClr val="000000"/>
                </a:solidFill>
                <a:latin typeface="DM Sans"/>
              </a:rPr>
              <a:t>14% em cima do total + 6% do Programa de Frete Grátis + R$3 por item vendido.</a:t>
            </a:r>
          </a:p>
          <a:p>
            <a:pPr algn="l">
              <a:lnSpc>
                <a:spcPts val="3524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559726" y="4434317"/>
            <a:ext cx="7276854" cy="4458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6"/>
              </a:lnSpc>
            </a:pPr>
            <a:r>
              <a:rPr lang="en-US" sz="2983" spc="292">
                <a:solidFill>
                  <a:srgbClr val="000000"/>
                </a:solidFill>
                <a:latin typeface="DM Sans"/>
              </a:rPr>
              <a:t> A </a:t>
            </a:r>
            <a:r>
              <a:rPr lang="en-US" sz="2983" spc="292">
                <a:solidFill>
                  <a:srgbClr val="000000"/>
                </a:solidFill>
                <a:latin typeface="DM Sans"/>
              </a:rPr>
              <a:t>comissão cobrada pela shopee não ultrapassa o valor de R$100 + R$3 por item vendido</a:t>
            </a:r>
          </a:p>
          <a:p>
            <a:pPr>
              <a:lnSpc>
                <a:spcPts val="4116"/>
              </a:lnSpc>
            </a:pPr>
          </a:p>
          <a:p>
            <a:pPr>
              <a:lnSpc>
                <a:spcPts val="4116"/>
              </a:lnSpc>
            </a:pPr>
          </a:p>
          <a:p>
            <a:pPr>
              <a:lnSpc>
                <a:spcPts val="4116"/>
              </a:lnSpc>
            </a:pPr>
            <a:r>
              <a:rPr lang="en-US" sz="2983" spc="292">
                <a:solidFill>
                  <a:srgbClr val="000000"/>
                </a:solidFill>
                <a:latin typeface="DM Sans"/>
              </a:rPr>
              <a:t>E</a:t>
            </a:r>
            <a:r>
              <a:rPr lang="en-US" sz="2983" spc="292">
                <a:solidFill>
                  <a:srgbClr val="000000"/>
                </a:solidFill>
                <a:latin typeface="DM Sans"/>
              </a:rPr>
              <a:t>m produtos que o valor é = ou menor q tres reais a taxa por item é de 50% de seu valor total.</a:t>
            </a:r>
          </a:p>
          <a:p>
            <a:pPr algn="l">
              <a:lnSpc>
                <a:spcPts val="2736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DAFttvu_dhs</dc:identifier>
  <dcterms:modified xsi:type="dcterms:W3CDTF">2011-08-01T06:04:30Z</dcterms:modified>
  <cp:revision>1</cp:revision>
  <dc:title>A</dc:title>
</cp:coreProperties>
</file>